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73" r:id="rId1"/>
  </p:sldMasterIdLst>
  <p:notesMasterIdLst>
    <p:notesMasterId r:id="rId28"/>
  </p:notesMasterIdLst>
  <p:handoutMasterIdLst>
    <p:handoutMasterId r:id="rId29"/>
  </p:handoutMasterIdLst>
  <p:sldIdLst>
    <p:sldId id="256" r:id="rId2"/>
    <p:sldId id="274" r:id="rId3"/>
    <p:sldId id="257" r:id="rId4"/>
    <p:sldId id="266" r:id="rId5"/>
    <p:sldId id="258" r:id="rId6"/>
    <p:sldId id="283" r:id="rId7"/>
    <p:sldId id="284" r:id="rId8"/>
    <p:sldId id="285" r:id="rId9"/>
    <p:sldId id="286" r:id="rId10"/>
    <p:sldId id="287" r:id="rId11"/>
    <p:sldId id="288" r:id="rId12"/>
    <p:sldId id="276" r:id="rId13"/>
    <p:sldId id="277" r:id="rId14"/>
    <p:sldId id="278" r:id="rId15"/>
    <p:sldId id="279" r:id="rId16"/>
    <p:sldId id="280" r:id="rId17"/>
    <p:sldId id="289" r:id="rId18"/>
    <p:sldId id="281" r:id="rId19"/>
    <p:sldId id="282" r:id="rId20"/>
    <p:sldId id="275" r:id="rId21"/>
    <p:sldId id="262" r:id="rId22"/>
    <p:sldId id="263" r:id="rId23"/>
    <p:sldId id="264" r:id="rId24"/>
    <p:sldId id="265" r:id="rId25"/>
    <p:sldId id="267" r:id="rId26"/>
    <p:sldId id="273" r:id="rId27"/>
  </p:sldIdLst>
  <p:sldSz cx="12192000" cy="6858000"/>
  <p:notesSz cx="6735763" cy="9866313"/>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52" d="100"/>
          <a:sy n="52" d="100"/>
        </p:scale>
        <p:origin x="667"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621" cy="494813"/>
          </a:xfrm>
          <a:prstGeom prst="rect">
            <a:avLst/>
          </a:prstGeom>
        </p:spPr>
        <p:txBody>
          <a:bodyPr vert="horz" lIns="90644" tIns="45322" rIns="90644" bIns="45322" rtlCol="0"/>
          <a:lstStyle>
            <a:lvl1pPr algn="l">
              <a:defRPr sz="1200"/>
            </a:lvl1pPr>
          </a:lstStyle>
          <a:p>
            <a:endParaRPr lang="en-AU"/>
          </a:p>
        </p:txBody>
      </p:sp>
      <p:sp>
        <p:nvSpPr>
          <p:cNvPr id="3" name="Date Placeholder 2"/>
          <p:cNvSpPr>
            <a:spLocks noGrp="1"/>
          </p:cNvSpPr>
          <p:nvPr>
            <p:ph type="dt" sz="quarter" idx="1"/>
          </p:nvPr>
        </p:nvSpPr>
        <p:spPr>
          <a:xfrm>
            <a:off x="3815572" y="0"/>
            <a:ext cx="2918621" cy="494813"/>
          </a:xfrm>
          <a:prstGeom prst="rect">
            <a:avLst/>
          </a:prstGeom>
        </p:spPr>
        <p:txBody>
          <a:bodyPr vert="horz" lIns="90644" tIns="45322" rIns="90644" bIns="45322" rtlCol="0"/>
          <a:lstStyle>
            <a:lvl1pPr algn="r">
              <a:defRPr sz="1200"/>
            </a:lvl1pPr>
          </a:lstStyle>
          <a:p>
            <a:fld id="{D6810AE7-A86E-4FD3-B93A-8C436D4DA7D7}" type="datetimeFigureOut">
              <a:rPr lang="en-AU" smtClean="0"/>
              <a:t>18/07/2017</a:t>
            </a:fld>
            <a:endParaRPr lang="en-AU"/>
          </a:p>
        </p:txBody>
      </p:sp>
      <p:sp>
        <p:nvSpPr>
          <p:cNvPr id="4" name="Footer Placeholder 3"/>
          <p:cNvSpPr>
            <a:spLocks noGrp="1"/>
          </p:cNvSpPr>
          <p:nvPr>
            <p:ph type="ftr" sz="quarter" idx="2"/>
          </p:nvPr>
        </p:nvSpPr>
        <p:spPr>
          <a:xfrm>
            <a:off x="1" y="9371501"/>
            <a:ext cx="2918621" cy="494813"/>
          </a:xfrm>
          <a:prstGeom prst="rect">
            <a:avLst/>
          </a:prstGeom>
        </p:spPr>
        <p:txBody>
          <a:bodyPr vert="horz" lIns="90644" tIns="45322" rIns="90644" bIns="45322" rtlCol="0" anchor="b"/>
          <a:lstStyle>
            <a:lvl1pPr algn="l">
              <a:defRPr sz="1200"/>
            </a:lvl1pPr>
          </a:lstStyle>
          <a:p>
            <a:endParaRPr lang="en-AU"/>
          </a:p>
        </p:txBody>
      </p:sp>
      <p:sp>
        <p:nvSpPr>
          <p:cNvPr id="5" name="Slide Number Placeholder 4"/>
          <p:cNvSpPr>
            <a:spLocks noGrp="1"/>
          </p:cNvSpPr>
          <p:nvPr>
            <p:ph type="sldNum" sz="quarter" idx="3"/>
          </p:nvPr>
        </p:nvSpPr>
        <p:spPr>
          <a:xfrm>
            <a:off x="3815572" y="9371501"/>
            <a:ext cx="2918621" cy="494813"/>
          </a:xfrm>
          <a:prstGeom prst="rect">
            <a:avLst/>
          </a:prstGeom>
        </p:spPr>
        <p:txBody>
          <a:bodyPr vert="horz" lIns="90644" tIns="45322" rIns="90644" bIns="45322" rtlCol="0" anchor="b"/>
          <a:lstStyle>
            <a:lvl1pPr algn="r">
              <a:defRPr sz="1200"/>
            </a:lvl1pPr>
          </a:lstStyle>
          <a:p>
            <a:fld id="{9CBFC67D-7BC5-4AA8-B845-1079B1958D7B}" type="slidenum">
              <a:rPr lang="en-AU" smtClean="0"/>
              <a:t>‹#›</a:t>
            </a:fld>
            <a:endParaRPr lang="en-AU"/>
          </a:p>
        </p:txBody>
      </p:sp>
    </p:spTree>
    <p:extLst>
      <p:ext uri="{BB962C8B-B14F-4D97-AF65-F5344CB8AC3E}">
        <p14:creationId xmlns:p14="http://schemas.microsoft.com/office/powerpoint/2010/main" val="23328951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621" cy="494813"/>
          </a:xfrm>
          <a:prstGeom prst="rect">
            <a:avLst/>
          </a:prstGeom>
        </p:spPr>
        <p:txBody>
          <a:bodyPr vert="horz" lIns="90644" tIns="45322" rIns="90644" bIns="45322" rtlCol="0"/>
          <a:lstStyle>
            <a:lvl1pPr algn="l">
              <a:defRPr sz="1200"/>
            </a:lvl1pPr>
          </a:lstStyle>
          <a:p>
            <a:endParaRPr lang="en-AU"/>
          </a:p>
        </p:txBody>
      </p:sp>
      <p:sp>
        <p:nvSpPr>
          <p:cNvPr id="3" name="Date Placeholder 2"/>
          <p:cNvSpPr>
            <a:spLocks noGrp="1"/>
          </p:cNvSpPr>
          <p:nvPr>
            <p:ph type="dt" idx="1"/>
          </p:nvPr>
        </p:nvSpPr>
        <p:spPr>
          <a:xfrm>
            <a:off x="3815572" y="0"/>
            <a:ext cx="2918621" cy="494813"/>
          </a:xfrm>
          <a:prstGeom prst="rect">
            <a:avLst/>
          </a:prstGeom>
        </p:spPr>
        <p:txBody>
          <a:bodyPr vert="horz" lIns="90644" tIns="45322" rIns="90644" bIns="45322" rtlCol="0"/>
          <a:lstStyle>
            <a:lvl1pPr algn="r">
              <a:defRPr sz="1200"/>
            </a:lvl1pPr>
          </a:lstStyle>
          <a:p>
            <a:fld id="{01A38CCD-1AEA-4303-91C5-360E34EA9E8C}" type="datetimeFigureOut">
              <a:rPr lang="en-AU" smtClean="0"/>
              <a:t>18/07/2017</a:t>
            </a:fld>
            <a:endParaRPr lang="en-AU"/>
          </a:p>
        </p:txBody>
      </p:sp>
      <p:sp>
        <p:nvSpPr>
          <p:cNvPr id="4" name="Slide Image Placeholder 3"/>
          <p:cNvSpPr>
            <a:spLocks noGrp="1" noRot="1" noChangeAspect="1"/>
          </p:cNvSpPr>
          <p:nvPr>
            <p:ph type="sldImg" idx="2"/>
          </p:nvPr>
        </p:nvSpPr>
        <p:spPr>
          <a:xfrm>
            <a:off x="407988" y="1233488"/>
            <a:ext cx="5919787" cy="3330575"/>
          </a:xfrm>
          <a:prstGeom prst="rect">
            <a:avLst/>
          </a:prstGeom>
          <a:noFill/>
          <a:ln w="12700">
            <a:solidFill>
              <a:prstClr val="black"/>
            </a:solidFill>
          </a:ln>
        </p:spPr>
        <p:txBody>
          <a:bodyPr vert="horz" lIns="90644" tIns="45322" rIns="90644" bIns="45322" rtlCol="0" anchor="ctr"/>
          <a:lstStyle/>
          <a:p>
            <a:endParaRPr lang="en-AU"/>
          </a:p>
        </p:txBody>
      </p:sp>
      <p:sp>
        <p:nvSpPr>
          <p:cNvPr id="5" name="Notes Placeholder 4"/>
          <p:cNvSpPr>
            <a:spLocks noGrp="1"/>
          </p:cNvSpPr>
          <p:nvPr>
            <p:ph type="body" sz="quarter" idx="3"/>
          </p:nvPr>
        </p:nvSpPr>
        <p:spPr>
          <a:xfrm>
            <a:off x="673891" y="4747996"/>
            <a:ext cx="5387982" cy="3884437"/>
          </a:xfrm>
          <a:prstGeom prst="rect">
            <a:avLst/>
          </a:prstGeom>
        </p:spPr>
        <p:txBody>
          <a:bodyPr vert="horz" lIns="90644" tIns="45322" rIns="90644" bIns="45322"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1" y="9371501"/>
            <a:ext cx="2918621" cy="494813"/>
          </a:xfrm>
          <a:prstGeom prst="rect">
            <a:avLst/>
          </a:prstGeom>
        </p:spPr>
        <p:txBody>
          <a:bodyPr vert="horz" lIns="90644" tIns="45322" rIns="90644" bIns="45322" rtlCol="0" anchor="b"/>
          <a:lstStyle>
            <a:lvl1pPr algn="l">
              <a:defRPr sz="1200"/>
            </a:lvl1pPr>
          </a:lstStyle>
          <a:p>
            <a:endParaRPr lang="en-AU"/>
          </a:p>
        </p:txBody>
      </p:sp>
      <p:sp>
        <p:nvSpPr>
          <p:cNvPr id="7" name="Slide Number Placeholder 6"/>
          <p:cNvSpPr>
            <a:spLocks noGrp="1"/>
          </p:cNvSpPr>
          <p:nvPr>
            <p:ph type="sldNum" sz="quarter" idx="5"/>
          </p:nvPr>
        </p:nvSpPr>
        <p:spPr>
          <a:xfrm>
            <a:off x="3815572" y="9371501"/>
            <a:ext cx="2918621" cy="494813"/>
          </a:xfrm>
          <a:prstGeom prst="rect">
            <a:avLst/>
          </a:prstGeom>
        </p:spPr>
        <p:txBody>
          <a:bodyPr vert="horz" lIns="90644" tIns="45322" rIns="90644" bIns="45322" rtlCol="0" anchor="b"/>
          <a:lstStyle>
            <a:lvl1pPr algn="r">
              <a:defRPr sz="1200"/>
            </a:lvl1pPr>
          </a:lstStyle>
          <a:p>
            <a:fld id="{FC1A6813-8BD3-4B12-94FD-37BA1529BBCC}" type="slidenum">
              <a:rPr lang="en-AU" smtClean="0"/>
              <a:t>‹#›</a:t>
            </a:fld>
            <a:endParaRPr lang="en-AU"/>
          </a:p>
        </p:txBody>
      </p:sp>
    </p:spTree>
    <p:extLst>
      <p:ext uri="{BB962C8B-B14F-4D97-AF65-F5344CB8AC3E}">
        <p14:creationId xmlns:p14="http://schemas.microsoft.com/office/powerpoint/2010/main" val="3090732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1</a:t>
            </a:fld>
            <a:endParaRPr lang="en-AU"/>
          </a:p>
        </p:txBody>
      </p:sp>
    </p:spTree>
    <p:extLst>
      <p:ext uri="{BB962C8B-B14F-4D97-AF65-F5344CB8AC3E}">
        <p14:creationId xmlns:p14="http://schemas.microsoft.com/office/powerpoint/2010/main" val="4181288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10</a:t>
            </a:fld>
            <a:endParaRPr lang="en-AU"/>
          </a:p>
        </p:txBody>
      </p:sp>
    </p:spTree>
    <p:extLst>
      <p:ext uri="{BB962C8B-B14F-4D97-AF65-F5344CB8AC3E}">
        <p14:creationId xmlns:p14="http://schemas.microsoft.com/office/powerpoint/2010/main" val="3132902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11</a:t>
            </a:fld>
            <a:endParaRPr lang="en-AU"/>
          </a:p>
        </p:txBody>
      </p:sp>
    </p:spTree>
    <p:extLst>
      <p:ext uri="{BB962C8B-B14F-4D97-AF65-F5344CB8AC3E}">
        <p14:creationId xmlns:p14="http://schemas.microsoft.com/office/powerpoint/2010/main" val="3155084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12</a:t>
            </a:fld>
            <a:endParaRPr lang="en-AU"/>
          </a:p>
        </p:txBody>
      </p:sp>
    </p:spTree>
    <p:extLst>
      <p:ext uri="{BB962C8B-B14F-4D97-AF65-F5344CB8AC3E}">
        <p14:creationId xmlns:p14="http://schemas.microsoft.com/office/powerpoint/2010/main" val="18210496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13</a:t>
            </a:fld>
            <a:endParaRPr lang="en-AU"/>
          </a:p>
        </p:txBody>
      </p:sp>
    </p:spTree>
    <p:extLst>
      <p:ext uri="{BB962C8B-B14F-4D97-AF65-F5344CB8AC3E}">
        <p14:creationId xmlns:p14="http://schemas.microsoft.com/office/powerpoint/2010/main" val="4230418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14</a:t>
            </a:fld>
            <a:endParaRPr lang="en-AU"/>
          </a:p>
        </p:txBody>
      </p:sp>
    </p:spTree>
    <p:extLst>
      <p:ext uri="{BB962C8B-B14F-4D97-AF65-F5344CB8AC3E}">
        <p14:creationId xmlns:p14="http://schemas.microsoft.com/office/powerpoint/2010/main" val="2707397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15</a:t>
            </a:fld>
            <a:endParaRPr lang="en-AU"/>
          </a:p>
        </p:txBody>
      </p:sp>
    </p:spTree>
    <p:extLst>
      <p:ext uri="{BB962C8B-B14F-4D97-AF65-F5344CB8AC3E}">
        <p14:creationId xmlns:p14="http://schemas.microsoft.com/office/powerpoint/2010/main" val="3573702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16</a:t>
            </a:fld>
            <a:endParaRPr lang="en-AU"/>
          </a:p>
        </p:txBody>
      </p:sp>
    </p:spTree>
    <p:extLst>
      <p:ext uri="{BB962C8B-B14F-4D97-AF65-F5344CB8AC3E}">
        <p14:creationId xmlns:p14="http://schemas.microsoft.com/office/powerpoint/2010/main" val="2827041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17</a:t>
            </a:fld>
            <a:endParaRPr lang="en-AU"/>
          </a:p>
        </p:txBody>
      </p:sp>
    </p:spTree>
    <p:extLst>
      <p:ext uri="{BB962C8B-B14F-4D97-AF65-F5344CB8AC3E}">
        <p14:creationId xmlns:p14="http://schemas.microsoft.com/office/powerpoint/2010/main" val="40207560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18</a:t>
            </a:fld>
            <a:endParaRPr lang="en-AU"/>
          </a:p>
        </p:txBody>
      </p:sp>
    </p:spTree>
    <p:extLst>
      <p:ext uri="{BB962C8B-B14F-4D97-AF65-F5344CB8AC3E}">
        <p14:creationId xmlns:p14="http://schemas.microsoft.com/office/powerpoint/2010/main" val="3818065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19</a:t>
            </a:fld>
            <a:endParaRPr lang="en-AU"/>
          </a:p>
        </p:txBody>
      </p:sp>
    </p:spTree>
    <p:extLst>
      <p:ext uri="{BB962C8B-B14F-4D97-AF65-F5344CB8AC3E}">
        <p14:creationId xmlns:p14="http://schemas.microsoft.com/office/powerpoint/2010/main" val="1968480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2</a:t>
            </a:fld>
            <a:endParaRPr lang="en-AU"/>
          </a:p>
        </p:txBody>
      </p:sp>
    </p:spTree>
    <p:extLst>
      <p:ext uri="{BB962C8B-B14F-4D97-AF65-F5344CB8AC3E}">
        <p14:creationId xmlns:p14="http://schemas.microsoft.com/office/powerpoint/2010/main" val="40527309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20</a:t>
            </a:fld>
            <a:endParaRPr lang="en-AU"/>
          </a:p>
        </p:txBody>
      </p:sp>
    </p:spTree>
    <p:extLst>
      <p:ext uri="{BB962C8B-B14F-4D97-AF65-F5344CB8AC3E}">
        <p14:creationId xmlns:p14="http://schemas.microsoft.com/office/powerpoint/2010/main" val="7695209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21</a:t>
            </a:fld>
            <a:endParaRPr lang="en-AU"/>
          </a:p>
        </p:txBody>
      </p:sp>
    </p:spTree>
    <p:extLst>
      <p:ext uri="{BB962C8B-B14F-4D97-AF65-F5344CB8AC3E}">
        <p14:creationId xmlns:p14="http://schemas.microsoft.com/office/powerpoint/2010/main" val="12283783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22</a:t>
            </a:fld>
            <a:endParaRPr lang="en-AU"/>
          </a:p>
        </p:txBody>
      </p:sp>
    </p:spTree>
    <p:extLst>
      <p:ext uri="{BB962C8B-B14F-4D97-AF65-F5344CB8AC3E}">
        <p14:creationId xmlns:p14="http://schemas.microsoft.com/office/powerpoint/2010/main" val="18745189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23</a:t>
            </a:fld>
            <a:endParaRPr lang="en-AU"/>
          </a:p>
        </p:txBody>
      </p:sp>
    </p:spTree>
    <p:extLst>
      <p:ext uri="{BB962C8B-B14F-4D97-AF65-F5344CB8AC3E}">
        <p14:creationId xmlns:p14="http://schemas.microsoft.com/office/powerpoint/2010/main" val="36695346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24</a:t>
            </a:fld>
            <a:endParaRPr lang="en-AU"/>
          </a:p>
        </p:txBody>
      </p:sp>
    </p:spTree>
    <p:extLst>
      <p:ext uri="{BB962C8B-B14F-4D97-AF65-F5344CB8AC3E}">
        <p14:creationId xmlns:p14="http://schemas.microsoft.com/office/powerpoint/2010/main" val="3350953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25</a:t>
            </a:fld>
            <a:endParaRPr lang="en-AU"/>
          </a:p>
        </p:txBody>
      </p:sp>
    </p:spTree>
    <p:extLst>
      <p:ext uri="{BB962C8B-B14F-4D97-AF65-F5344CB8AC3E}">
        <p14:creationId xmlns:p14="http://schemas.microsoft.com/office/powerpoint/2010/main" val="26871713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26</a:t>
            </a:fld>
            <a:endParaRPr lang="en-AU"/>
          </a:p>
        </p:txBody>
      </p:sp>
    </p:spTree>
    <p:extLst>
      <p:ext uri="{BB962C8B-B14F-4D97-AF65-F5344CB8AC3E}">
        <p14:creationId xmlns:p14="http://schemas.microsoft.com/office/powerpoint/2010/main" val="2284596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3</a:t>
            </a:fld>
            <a:endParaRPr lang="en-AU"/>
          </a:p>
        </p:txBody>
      </p:sp>
    </p:spTree>
    <p:extLst>
      <p:ext uri="{BB962C8B-B14F-4D97-AF65-F5344CB8AC3E}">
        <p14:creationId xmlns:p14="http://schemas.microsoft.com/office/powerpoint/2010/main" val="1561175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4</a:t>
            </a:fld>
            <a:endParaRPr lang="en-AU"/>
          </a:p>
        </p:txBody>
      </p:sp>
    </p:spTree>
    <p:extLst>
      <p:ext uri="{BB962C8B-B14F-4D97-AF65-F5344CB8AC3E}">
        <p14:creationId xmlns:p14="http://schemas.microsoft.com/office/powerpoint/2010/main" val="3095601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5</a:t>
            </a:fld>
            <a:endParaRPr lang="en-AU"/>
          </a:p>
        </p:txBody>
      </p:sp>
    </p:spTree>
    <p:extLst>
      <p:ext uri="{BB962C8B-B14F-4D97-AF65-F5344CB8AC3E}">
        <p14:creationId xmlns:p14="http://schemas.microsoft.com/office/powerpoint/2010/main" val="1660856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6</a:t>
            </a:fld>
            <a:endParaRPr lang="en-AU"/>
          </a:p>
        </p:txBody>
      </p:sp>
    </p:spTree>
    <p:extLst>
      <p:ext uri="{BB962C8B-B14F-4D97-AF65-F5344CB8AC3E}">
        <p14:creationId xmlns:p14="http://schemas.microsoft.com/office/powerpoint/2010/main" val="548569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7</a:t>
            </a:fld>
            <a:endParaRPr lang="en-AU"/>
          </a:p>
        </p:txBody>
      </p:sp>
    </p:spTree>
    <p:extLst>
      <p:ext uri="{BB962C8B-B14F-4D97-AF65-F5344CB8AC3E}">
        <p14:creationId xmlns:p14="http://schemas.microsoft.com/office/powerpoint/2010/main" val="4064218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8</a:t>
            </a:fld>
            <a:endParaRPr lang="en-AU"/>
          </a:p>
        </p:txBody>
      </p:sp>
    </p:spTree>
    <p:extLst>
      <p:ext uri="{BB962C8B-B14F-4D97-AF65-F5344CB8AC3E}">
        <p14:creationId xmlns:p14="http://schemas.microsoft.com/office/powerpoint/2010/main" val="34129943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FC1A6813-8BD3-4B12-94FD-37BA1529BBCC}" type="slidenum">
              <a:rPr lang="en-AU" smtClean="0"/>
              <a:t>9</a:t>
            </a:fld>
            <a:endParaRPr lang="en-AU"/>
          </a:p>
        </p:txBody>
      </p:sp>
    </p:spTree>
    <p:extLst>
      <p:ext uri="{BB962C8B-B14F-4D97-AF65-F5344CB8AC3E}">
        <p14:creationId xmlns:p14="http://schemas.microsoft.com/office/powerpoint/2010/main" val="26648173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7/18/2017</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87150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375174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45702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02633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57992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261546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719258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090919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43968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903920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43521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13976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19063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2991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9601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7172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41173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7/18/2017</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36688902"/>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 id="2147483788" r:id="rId15"/>
    <p:sldLayoutId id="2147483789" r:id="rId16"/>
    <p:sldLayoutId id="2147483790"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kidsmatter.edu.au/primary/research/kidsmatter-primary-evaluation"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www.kidsmatter.edu.au/families/about-kidsmatter/kidsmatter-primary/welcoming-families-kidsmatter-primary-families"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s://www.kidsmatter.edu.au/families/about-kidsmatter/kidsmatter-primary/welcoming-families-kidsmatter-primary-families"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kidsmatter.edu.au/families/about-kidsmatter/kidsmatter-primary/welcoming-families-kidsmatter-primary-families"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www.kidsmatter.edu.au/families/about-kidsmatter/kidsmatter-primary/welcoming-families-kidsmatter-primary-families"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42110" y="1593273"/>
            <a:ext cx="10307781" cy="2272145"/>
          </a:xfrm>
        </p:spPr>
        <p:txBody>
          <a:bodyPr>
            <a:noAutofit/>
          </a:bodyPr>
          <a:lstStyle/>
          <a:p>
            <a:r>
              <a:rPr lang="en-AU" sz="11500" dirty="0" err="1" smtClean="0"/>
              <a:t>KidsMatter</a:t>
            </a:r>
            <a:endParaRPr lang="en-AU" sz="11500" dirty="0"/>
          </a:p>
        </p:txBody>
      </p:sp>
      <p:sp>
        <p:nvSpPr>
          <p:cNvPr id="3" name="Subtitle 2"/>
          <p:cNvSpPr>
            <a:spLocks noGrp="1"/>
          </p:cNvSpPr>
          <p:nvPr>
            <p:ph type="subTitle" idx="1"/>
          </p:nvPr>
        </p:nvSpPr>
        <p:spPr>
          <a:xfrm>
            <a:off x="2589213" y="4045527"/>
            <a:ext cx="7053551" cy="1858135"/>
          </a:xfrm>
        </p:spPr>
        <p:txBody>
          <a:bodyPr/>
          <a:lstStyle/>
          <a:p>
            <a:r>
              <a:rPr lang="en-AU" dirty="0" smtClean="0"/>
              <a:t>  </a:t>
            </a:r>
            <a:r>
              <a:rPr lang="en-AU" sz="3200" dirty="0" smtClean="0"/>
              <a:t>Sherwood Ridge PS</a:t>
            </a:r>
            <a:endParaRPr lang="en-AU" dirty="0"/>
          </a:p>
        </p:txBody>
      </p:sp>
    </p:spTree>
    <p:extLst>
      <p:ext uri="{BB962C8B-B14F-4D97-AF65-F5344CB8AC3E}">
        <p14:creationId xmlns:p14="http://schemas.microsoft.com/office/powerpoint/2010/main" val="42688374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37309" y="220662"/>
            <a:ext cx="11055928" cy="1303337"/>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AU" dirty="0" smtClean="0"/>
              <a:t>Component 3: Working with parents and carers</a:t>
            </a:r>
            <a:endParaRPr lang="en-AU" dirty="0"/>
          </a:p>
        </p:txBody>
      </p:sp>
      <p:pic>
        <p:nvPicPr>
          <p:cNvPr id="3" name="Picture 2"/>
          <p:cNvPicPr>
            <a:picLocks noChangeAspect="1"/>
          </p:cNvPicPr>
          <p:nvPr/>
        </p:nvPicPr>
        <p:blipFill rotWithShape="1">
          <a:blip r:embed="rId3"/>
          <a:srcRect l="34834" t="24803" r="25506" b="47529"/>
          <a:stretch/>
        </p:blipFill>
        <p:spPr>
          <a:xfrm>
            <a:off x="637309" y="1371600"/>
            <a:ext cx="10950079" cy="4294909"/>
          </a:xfrm>
          <a:prstGeom prst="rect">
            <a:avLst/>
          </a:prstGeom>
        </p:spPr>
      </p:pic>
    </p:spTree>
    <p:extLst>
      <p:ext uri="{BB962C8B-B14F-4D97-AF65-F5344CB8AC3E}">
        <p14:creationId xmlns:p14="http://schemas.microsoft.com/office/powerpoint/2010/main" val="16058743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04800" y="395145"/>
            <a:ext cx="11665527" cy="1303337"/>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AU" dirty="0" smtClean="0"/>
              <a:t>Component 4: Helping Children with mental health</a:t>
            </a:r>
            <a:endParaRPr lang="en-AU" dirty="0"/>
          </a:p>
        </p:txBody>
      </p:sp>
      <p:pic>
        <p:nvPicPr>
          <p:cNvPr id="2" name="Picture 1"/>
          <p:cNvPicPr>
            <a:picLocks noChangeAspect="1"/>
          </p:cNvPicPr>
          <p:nvPr/>
        </p:nvPicPr>
        <p:blipFill rotWithShape="1">
          <a:blip r:embed="rId3"/>
          <a:srcRect t="50555" b="4009"/>
          <a:stretch/>
        </p:blipFill>
        <p:spPr>
          <a:xfrm>
            <a:off x="737864" y="1698482"/>
            <a:ext cx="10799397" cy="3893126"/>
          </a:xfrm>
          <a:prstGeom prst="rect">
            <a:avLst/>
          </a:prstGeom>
        </p:spPr>
      </p:pic>
    </p:spTree>
    <p:extLst>
      <p:ext uri="{BB962C8B-B14F-4D97-AF65-F5344CB8AC3E}">
        <p14:creationId xmlns:p14="http://schemas.microsoft.com/office/powerpoint/2010/main" val="24045561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0154" y="884904"/>
            <a:ext cx="10854814" cy="5016758"/>
          </a:xfrm>
          <a:prstGeom prst="rect">
            <a:avLst/>
          </a:prstGeom>
        </p:spPr>
        <p:txBody>
          <a:bodyPr wrap="square">
            <a:spAutoFit/>
          </a:bodyPr>
          <a:lstStyle/>
          <a:p>
            <a:r>
              <a:rPr lang="en-AU" sz="4000" b="1" dirty="0" smtClean="0"/>
              <a:t>Why is Social &amp; Emotional Learning important?</a:t>
            </a:r>
          </a:p>
          <a:p>
            <a:r>
              <a:rPr lang="en-AU" sz="4000" dirty="0" smtClean="0"/>
              <a:t>Children’s </a:t>
            </a:r>
            <a:r>
              <a:rPr lang="en-AU" sz="4000" dirty="0"/>
              <a:t>social and emotional skills are developing all the time. Skills may develop differently for different children. Children benefit from having many learning and practise opportunities.</a:t>
            </a:r>
          </a:p>
          <a:p>
            <a:r>
              <a:rPr lang="en-AU" sz="4000" dirty="0"/>
              <a:t>There are many facets to social and emotional learning, which are summarised in the </a:t>
            </a:r>
            <a:r>
              <a:rPr lang="en-AU" sz="4000" dirty="0" smtClean="0"/>
              <a:t>following infographic. </a:t>
            </a:r>
            <a:r>
              <a:rPr lang="en-AU" sz="4000" dirty="0"/>
              <a:t> </a:t>
            </a:r>
          </a:p>
        </p:txBody>
      </p:sp>
    </p:spTree>
    <p:extLst>
      <p:ext uri="{BB962C8B-B14F-4D97-AF65-F5344CB8AC3E}">
        <p14:creationId xmlns:p14="http://schemas.microsoft.com/office/powerpoint/2010/main" val="24037941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466188" y="-117986"/>
            <a:ext cx="9222828" cy="7133642"/>
          </a:xfrm>
          <a:prstGeom prst="rect">
            <a:avLst/>
          </a:prstGeom>
        </p:spPr>
      </p:pic>
    </p:spTree>
    <p:extLst>
      <p:ext uri="{BB962C8B-B14F-4D97-AF65-F5344CB8AC3E}">
        <p14:creationId xmlns:p14="http://schemas.microsoft.com/office/powerpoint/2010/main" val="35314169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7309" y="604524"/>
            <a:ext cx="10972799" cy="5693866"/>
          </a:xfrm>
          <a:prstGeom prst="rect">
            <a:avLst/>
          </a:prstGeom>
        </p:spPr>
        <p:txBody>
          <a:bodyPr wrap="square">
            <a:spAutoFit/>
          </a:bodyPr>
          <a:lstStyle/>
          <a:p>
            <a:pPr algn="ctr"/>
            <a:r>
              <a:rPr lang="en-AU" sz="2800" b="1" dirty="0"/>
              <a:t>Social and emotional development in the early years</a:t>
            </a:r>
          </a:p>
          <a:p>
            <a:r>
              <a:rPr lang="en-AU" sz="2800" dirty="0"/>
              <a:t>Birth to school age is the period of greatest growth and development. The early childhood years are not only a time for taking first steps or for saying first words. They are also when, through their relationships with others, children are building expectations about their world and the people in it and are developing their first:</a:t>
            </a:r>
          </a:p>
          <a:p>
            <a:pPr>
              <a:buFont typeface="Arial" panose="020B0604020202020204" pitchFamily="34" charset="0"/>
              <a:buChar char="•"/>
            </a:pPr>
            <a:r>
              <a:rPr lang="en-AU" sz="2800" dirty="0" smtClean="0"/>
              <a:t> sense </a:t>
            </a:r>
            <a:r>
              <a:rPr lang="en-AU" sz="2800" dirty="0"/>
              <a:t>of self including feeling good about themselves and what they can do</a:t>
            </a:r>
          </a:p>
          <a:p>
            <a:pPr>
              <a:buFont typeface="Arial" panose="020B0604020202020204" pitchFamily="34" charset="0"/>
              <a:buChar char="•"/>
            </a:pPr>
            <a:r>
              <a:rPr lang="en-AU" sz="2800" dirty="0" smtClean="0"/>
              <a:t> social </a:t>
            </a:r>
            <a:r>
              <a:rPr lang="en-AU" sz="2800" dirty="0"/>
              <a:t>skills to get along in life with others</a:t>
            </a:r>
          </a:p>
          <a:p>
            <a:pPr>
              <a:buFont typeface="Arial" panose="020B0604020202020204" pitchFamily="34" charset="0"/>
              <a:buChar char="•"/>
            </a:pPr>
            <a:r>
              <a:rPr lang="en-AU" sz="2800" dirty="0" smtClean="0"/>
              <a:t> emotional </a:t>
            </a:r>
            <a:r>
              <a:rPr lang="en-AU" sz="2800" dirty="0"/>
              <a:t>skills such as recognising, expressing and managing a wide range of feelings.</a:t>
            </a:r>
          </a:p>
          <a:p>
            <a:r>
              <a:rPr lang="en-AU" sz="2800" dirty="0"/>
              <a:t>These first skills are very important as they form the foundations for children’s ongoing development and affect their mental health and wellbeing, now and into the future</a:t>
            </a:r>
            <a:r>
              <a:rPr lang="en-AU" sz="2800" dirty="0" smtClean="0"/>
              <a:t>.</a:t>
            </a:r>
            <a:endParaRPr lang="en-AU" sz="2800" dirty="0"/>
          </a:p>
        </p:txBody>
      </p:sp>
    </p:spTree>
    <p:extLst>
      <p:ext uri="{BB962C8B-B14F-4D97-AF65-F5344CB8AC3E}">
        <p14:creationId xmlns:p14="http://schemas.microsoft.com/office/powerpoint/2010/main" val="41185286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7917" y="612845"/>
            <a:ext cx="10893973" cy="5293757"/>
          </a:xfrm>
          <a:prstGeom prst="rect">
            <a:avLst/>
          </a:prstGeom>
        </p:spPr>
        <p:txBody>
          <a:bodyPr wrap="square">
            <a:spAutoFit/>
          </a:bodyPr>
          <a:lstStyle/>
          <a:p>
            <a:pPr algn="ctr"/>
            <a:r>
              <a:rPr lang="en-AU" sz="2600" b="1" dirty="0"/>
              <a:t>Why social and emotional learning (SEL) is part of </a:t>
            </a:r>
            <a:r>
              <a:rPr lang="en-AU" sz="2600" b="1" dirty="0" err="1"/>
              <a:t>KidsMatter</a:t>
            </a:r>
            <a:r>
              <a:rPr lang="en-AU" sz="2600" b="1" dirty="0"/>
              <a:t> Primary</a:t>
            </a:r>
          </a:p>
          <a:p>
            <a:r>
              <a:rPr lang="en-AU" sz="2400" dirty="0"/>
              <a:t>Social and emotional learning is about learning how to manage feelings, manage friendships and solve problems. These are essential life skills that support wellbeing and positive mental health. Social and emotional skills promote children’s ability to cope with difﬁculties and help to prevent mental health problems. Children who have developed social and emotional skills ﬁnd it easier to manage themselves, relate to others, resolve conﬂict, and feel positive about themselves and the world around them.</a:t>
            </a:r>
          </a:p>
          <a:p>
            <a:r>
              <a:rPr lang="en-AU" sz="2400" dirty="0" err="1"/>
              <a:t>KidsMatter</a:t>
            </a:r>
            <a:r>
              <a:rPr lang="en-AU" sz="2400" dirty="0"/>
              <a:t> emphasises teaching social and emotional learning as a way of promoting children’s mental health. Social and emotional learning provides practical skills that all children can learn and apply to everyday situations. Learning skills such as self-awareness, effective communication and conﬂict resolution can also help to prevent the development of mental health difﬁculties in children who might otherwise be vulnerable. In this way teaching children social and emotional skills helps to promote resilience – the capacity to cope and stay healthy in spite of the negative things that happen through life.</a:t>
            </a:r>
          </a:p>
        </p:txBody>
      </p:sp>
    </p:spTree>
    <p:extLst>
      <p:ext uri="{BB962C8B-B14F-4D97-AF65-F5344CB8AC3E}">
        <p14:creationId xmlns:p14="http://schemas.microsoft.com/office/powerpoint/2010/main" val="17322056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8275" y="851338"/>
            <a:ext cx="10547131" cy="4985980"/>
          </a:xfrm>
          <a:prstGeom prst="rect">
            <a:avLst/>
          </a:prstGeom>
        </p:spPr>
        <p:txBody>
          <a:bodyPr wrap="square">
            <a:spAutoFit/>
          </a:bodyPr>
          <a:lstStyle/>
          <a:p>
            <a:r>
              <a:rPr lang="en-AU" sz="2800" b="1" dirty="0"/>
              <a:t>What does social and emotional learning have to do with learning</a:t>
            </a:r>
            <a:r>
              <a:rPr lang="en-AU" sz="2800" b="1" dirty="0" smtClean="0"/>
              <a:t>?</a:t>
            </a:r>
          </a:p>
          <a:p>
            <a:endParaRPr lang="en-AU" sz="1000" b="1" dirty="0"/>
          </a:p>
          <a:p>
            <a:r>
              <a:rPr lang="en-AU" sz="2800" dirty="0"/>
              <a:t>Research has shown that children’s learning is influenced by a range of social and emotional factors. How well children do at school is affected by things such as:</a:t>
            </a:r>
          </a:p>
          <a:p>
            <a:pPr>
              <a:buFont typeface="Arial" panose="020B0604020202020204" pitchFamily="34" charset="0"/>
              <a:buChar char="•"/>
            </a:pPr>
            <a:r>
              <a:rPr lang="en-AU" sz="2800" dirty="0" smtClean="0"/>
              <a:t> how </a:t>
            </a:r>
            <a:r>
              <a:rPr lang="en-AU" sz="2800" dirty="0"/>
              <a:t>confident children feel about their abilities</a:t>
            </a:r>
          </a:p>
          <a:p>
            <a:pPr>
              <a:buFont typeface="Arial" panose="020B0604020202020204" pitchFamily="34" charset="0"/>
              <a:buChar char="•"/>
            </a:pPr>
            <a:r>
              <a:rPr lang="en-AU" sz="2800" dirty="0" smtClean="0"/>
              <a:t> how </a:t>
            </a:r>
            <a:r>
              <a:rPr lang="en-AU" sz="2800" dirty="0"/>
              <a:t>effectively they are able to manage their own behaviour</a:t>
            </a:r>
          </a:p>
          <a:p>
            <a:pPr>
              <a:buFont typeface="Arial" panose="020B0604020202020204" pitchFamily="34" charset="0"/>
              <a:buChar char="•"/>
            </a:pPr>
            <a:r>
              <a:rPr lang="en-AU" sz="2800" dirty="0" smtClean="0"/>
              <a:t> how </a:t>
            </a:r>
            <a:r>
              <a:rPr lang="en-AU" sz="2800" dirty="0"/>
              <a:t>well they can concentrate and organise themselves</a:t>
            </a:r>
          </a:p>
          <a:p>
            <a:pPr>
              <a:buFont typeface="Arial" panose="020B0604020202020204" pitchFamily="34" charset="0"/>
              <a:buChar char="•"/>
            </a:pPr>
            <a:r>
              <a:rPr lang="en-AU" sz="2800" dirty="0" smtClean="0"/>
              <a:t> how </a:t>
            </a:r>
            <a:r>
              <a:rPr lang="en-AU" sz="2800" dirty="0"/>
              <a:t>effectively they can solve problems</a:t>
            </a:r>
          </a:p>
          <a:p>
            <a:pPr>
              <a:buFont typeface="Arial" panose="020B0604020202020204" pitchFamily="34" charset="0"/>
              <a:buChar char="•"/>
            </a:pPr>
            <a:r>
              <a:rPr lang="en-AU" sz="2800" dirty="0" smtClean="0"/>
              <a:t> how </a:t>
            </a:r>
            <a:r>
              <a:rPr lang="en-AU" sz="2800" dirty="0"/>
              <a:t>positively they are able to get on with teaching staff and with peers</a:t>
            </a:r>
          </a:p>
          <a:p>
            <a:pPr>
              <a:buFont typeface="Arial" panose="020B0604020202020204" pitchFamily="34" charset="0"/>
              <a:buChar char="•"/>
            </a:pPr>
            <a:r>
              <a:rPr lang="en-AU" sz="2800" dirty="0" smtClean="0"/>
              <a:t> how </a:t>
            </a:r>
            <a:r>
              <a:rPr lang="en-AU" sz="2800" dirty="0"/>
              <a:t>effectively they take into account others’ needs</a:t>
            </a:r>
          </a:p>
          <a:p>
            <a:pPr>
              <a:buFont typeface="Arial" panose="020B0604020202020204" pitchFamily="34" charset="0"/>
              <a:buChar char="•"/>
            </a:pPr>
            <a:r>
              <a:rPr lang="en-AU" sz="2800" dirty="0" smtClean="0"/>
              <a:t> how </a:t>
            </a:r>
            <a:r>
              <a:rPr lang="en-AU" sz="2800" dirty="0"/>
              <a:t>well they can understand and accept responsibilities.</a:t>
            </a:r>
          </a:p>
        </p:txBody>
      </p:sp>
    </p:spTree>
    <p:extLst>
      <p:ext uri="{BB962C8B-B14F-4D97-AF65-F5344CB8AC3E}">
        <p14:creationId xmlns:p14="http://schemas.microsoft.com/office/powerpoint/2010/main" val="13736678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5181" t="2290" r="5071" b="5185"/>
          <a:stretch/>
        </p:blipFill>
        <p:spPr>
          <a:xfrm>
            <a:off x="1487054" y="0"/>
            <a:ext cx="8195660" cy="6858000"/>
          </a:xfrm>
          <a:prstGeom prst="rect">
            <a:avLst/>
          </a:prstGeom>
        </p:spPr>
      </p:pic>
    </p:spTree>
    <p:extLst>
      <p:ext uri="{BB962C8B-B14F-4D97-AF65-F5344CB8AC3E}">
        <p14:creationId xmlns:p14="http://schemas.microsoft.com/office/powerpoint/2010/main" val="39337020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6546" y="503424"/>
            <a:ext cx="10959582" cy="5678478"/>
          </a:xfrm>
          <a:prstGeom prst="rect">
            <a:avLst/>
          </a:prstGeom>
        </p:spPr>
        <p:txBody>
          <a:bodyPr wrap="square">
            <a:spAutoFit/>
          </a:bodyPr>
          <a:lstStyle/>
          <a:p>
            <a:pPr algn="ctr"/>
            <a:r>
              <a:rPr lang="en-AU" sz="3200" b="1" dirty="0"/>
              <a:t>How social and emotional learning is taught</a:t>
            </a:r>
          </a:p>
          <a:p>
            <a:r>
              <a:rPr lang="en-AU" sz="2000" dirty="0" smtClean="0"/>
              <a:t>Social </a:t>
            </a:r>
            <a:r>
              <a:rPr lang="en-AU" sz="2000" dirty="0"/>
              <a:t>and emotional learning programs that have been shown through research to improve children’s social and emotional competence are more likely to achieve goals related to improving students’ mental health. </a:t>
            </a:r>
            <a:endParaRPr lang="en-AU" sz="2000" dirty="0" smtClean="0"/>
          </a:p>
          <a:p>
            <a:endParaRPr lang="en-AU" sz="900" dirty="0"/>
          </a:p>
          <a:p>
            <a:r>
              <a:rPr lang="en-AU" sz="2000" dirty="0" err="1" smtClean="0"/>
              <a:t>KidsMatter</a:t>
            </a:r>
            <a:r>
              <a:rPr lang="en-AU" sz="2000" dirty="0"/>
              <a:t> Primary provides schools with detailed information about programs and the research evidence for their effectiveness. </a:t>
            </a:r>
            <a:endParaRPr lang="en-AU" sz="2000" dirty="0" smtClean="0"/>
          </a:p>
          <a:p>
            <a:endParaRPr lang="en-AU" sz="900" dirty="0"/>
          </a:p>
          <a:p>
            <a:r>
              <a:rPr lang="en-AU" sz="2000" dirty="0"/>
              <a:t>School-wide classroom teaching of social and emotional learning allows staff and students to share a common understanding of what it is all about. Importantly, the emphasis of its teaching needs to be not just on learning about emotions and relationships, but on practical skills that children can apply across a range of situations at school, at home and in the broader community. </a:t>
            </a:r>
            <a:endParaRPr lang="en-AU" sz="2000" dirty="0" smtClean="0"/>
          </a:p>
          <a:p>
            <a:endParaRPr lang="en-AU" sz="900" dirty="0"/>
          </a:p>
          <a:p>
            <a:r>
              <a:rPr lang="en-AU" sz="2400" dirty="0" smtClean="0"/>
              <a:t>Children </a:t>
            </a:r>
            <a:r>
              <a:rPr lang="en-AU" sz="2400" dirty="0"/>
              <a:t>learn social and emotional skills most effectively when they are also reinforced at home. Many social and emotional learning programs include components for involving the family and community in promoting the teaching. This gives parents and carers the chance to learn about the particular approach schools take and what they can do to support children’s social and emotional learning. In this way, school-based social and emotional learning offers gains all round – for students, for schools and for families.</a:t>
            </a:r>
          </a:p>
        </p:txBody>
      </p:sp>
    </p:spTree>
    <p:extLst>
      <p:ext uri="{BB962C8B-B14F-4D97-AF65-F5344CB8AC3E}">
        <p14:creationId xmlns:p14="http://schemas.microsoft.com/office/powerpoint/2010/main" val="36217127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8276" y="627424"/>
            <a:ext cx="10736317" cy="5570756"/>
          </a:xfrm>
          <a:prstGeom prst="rect">
            <a:avLst/>
          </a:prstGeom>
        </p:spPr>
        <p:txBody>
          <a:bodyPr wrap="square">
            <a:spAutoFit/>
          </a:bodyPr>
          <a:lstStyle/>
          <a:p>
            <a:pPr algn="ctr"/>
            <a:r>
              <a:rPr lang="en-AU" sz="3200" b="1" dirty="0"/>
              <a:t>The social and emotional learning framework</a:t>
            </a:r>
          </a:p>
          <a:p>
            <a:r>
              <a:rPr lang="en-AU" sz="2700" dirty="0"/>
              <a:t>Many teaching staff and schools already incorporate some aspects of social and emotional learning. The </a:t>
            </a:r>
            <a:r>
              <a:rPr lang="en-AU" sz="2700" dirty="0" err="1"/>
              <a:t>KidsMatter</a:t>
            </a:r>
            <a:r>
              <a:rPr lang="en-AU" sz="2700" dirty="0"/>
              <a:t> Primary approach looks at what schools are already doing and asks them to evaluate how systematically and effectively they are teaching social and emotional skills. It provides them with a </a:t>
            </a:r>
            <a:r>
              <a:rPr lang="en-AU" sz="2700" b="1" dirty="0"/>
              <a:t>framework</a:t>
            </a:r>
            <a:r>
              <a:rPr lang="en-AU" sz="2700" dirty="0"/>
              <a:t> for planning, teaching and evaluating to help ensure that from year to year children can build social and emotional skills that are relevant and appropriate for their age and skill level. </a:t>
            </a:r>
          </a:p>
          <a:p>
            <a:r>
              <a:rPr lang="en-AU" sz="2700" dirty="0"/>
              <a:t>The </a:t>
            </a:r>
            <a:r>
              <a:rPr lang="en-AU" sz="2700" dirty="0" err="1"/>
              <a:t>KidsMatter</a:t>
            </a:r>
            <a:r>
              <a:rPr lang="en-AU" sz="2700" dirty="0"/>
              <a:t> approach to social and emotional learning is based on the model developed by the Collaborative for Academic, Social and Emotional Learning (CASEL), an internationally-recognised lead organisation for this area of research. The diagram outlines the ﬁve core competencies that CASEL has identiﬁed as central to social and emotional learning.1</a:t>
            </a:r>
          </a:p>
        </p:txBody>
      </p:sp>
    </p:spTree>
    <p:extLst>
      <p:ext uri="{BB962C8B-B14F-4D97-AF65-F5344CB8AC3E}">
        <p14:creationId xmlns:p14="http://schemas.microsoft.com/office/powerpoint/2010/main" val="19839567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95400" y="200999"/>
            <a:ext cx="9601200" cy="1303337"/>
          </a:xfrm>
        </p:spPr>
        <p:txBody>
          <a:bodyPr/>
          <a:lstStyle/>
          <a:p>
            <a:r>
              <a:rPr lang="en-AU" dirty="0" smtClean="0"/>
              <a:t>Why </a:t>
            </a:r>
            <a:r>
              <a:rPr lang="en-AU" dirty="0" err="1" smtClean="0"/>
              <a:t>KidsMatter</a:t>
            </a:r>
            <a:r>
              <a:rPr lang="en-AU" dirty="0" smtClean="0"/>
              <a:t>?</a:t>
            </a:r>
            <a:endParaRPr lang="en-AU" dirty="0"/>
          </a:p>
        </p:txBody>
      </p:sp>
      <p:sp>
        <p:nvSpPr>
          <p:cNvPr id="3" name="Rectangle 2"/>
          <p:cNvSpPr/>
          <p:nvPr/>
        </p:nvSpPr>
        <p:spPr>
          <a:xfrm>
            <a:off x="653844" y="1273979"/>
            <a:ext cx="10997382" cy="4985980"/>
          </a:xfrm>
          <a:prstGeom prst="rect">
            <a:avLst/>
          </a:prstGeom>
        </p:spPr>
        <p:txBody>
          <a:bodyPr wrap="square">
            <a:spAutoFit/>
          </a:bodyPr>
          <a:lstStyle/>
          <a:p>
            <a:r>
              <a:rPr lang="en-AU" sz="2400" dirty="0"/>
              <a:t>It has been estimated that 1 in 7 school-age children has a mental health problem - like anxiety, depression or challenging behaviour - but only 1 in 4 gets the help they need. Similar rates have been found in early childhood too.</a:t>
            </a:r>
          </a:p>
          <a:p>
            <a:r>
              <a:rPr lang="en-AU" sz="2400" dirty="0"/>
              <a:t>It can be tricky recognising whether children need help. Sometimes families, teachers and staff might not know what help is available or how to get it. In some cases, it may be difficult to access mental health services in their area.</a:t>
            </a:r>
          </a:p>
          <a:p>
            <a:r>
              <a:rPr lang="en-AU" sz="2400" dirty="0"/>
              <a:t>The good news is that </a:t>
            </a:r>
            <a:r>
              <a:rPr lang="en-AU" sz="2400" dirty="0" err="1"/>
              <a:t>KidsMatter</a:t>
            </a:r>
            <a:r>
              <a:rPr lang="en-AU" sz="2400" dirty="0"/>
              <a:t> was developed to promote positive mental health and wellbeing in children, and to help prevent and identify mental health problems early in life.</a:t>
            </a:r>
          </a:p>
          <a:p>
            <a:r>
              <a:rPr lang="en-AU" sz="2400" dirty="0" err="1"/>
              <a:t>KidsMatter</a:t>
            </a:r>
            <a:r>
              <a:rPr lang="en-AU" sz="2400" dirty="0"/>
              <a:t> has already made a</a:t>
            </a:r>
            <a:r>
              <a:rPr lang="en-AU" sz="2400" b="1" dirty="0"/>
              <a:t> </a:t>
            </a:r>
            <a:r>
              <a:rPr lang="en-AU" sz="2400" dirty="0">
                <a:hlinkClick r:id="rId3"/>
              </a:rPr>
              <a:t>big difference</a:t>
            </a:r>
            <a:r>
              <a:rPr lang="en-AU" sz="2400" dirty="0"/>
              <a:t> to the lives of Australian children because it unites all the people that influence their mental health most – families and education and childcare staff.</a:t>
            </a:r>
          </a:p>
          <a:p>
            <a:r>
              <a:rPr lang="en-AU" dirty="0"/>
              <a:t> </a:t>
            </a:r>
          </a:p>
          <a:p>
            <a:r>
              <a:rPr lang="en-AU" sz="1200" b="1" dirty="0"/>
              <a:t>Reference</a:t>
            </a:r>
          </a:p>
          <a:p>
            <a:r>
              <a:rPr lang="en-AU" sz="1200" dirty="0"/>
              <a:t>Sawyer, M. G., </a:t>
            </a:r>
            <a:r>
              <a:rPr lang="en-AU" sz="1200" dirty="0" err="1"/>
              <a:t>Arney</a:t>
            </a:r>
            <a:r>
              <a:rPr lang="en-AU" sz="1200" dirty="0"/>
              <a:t>, F. M., </a:t>
            </a:r>
            <a:r>
              <a:rPr lang="en-AU" sz="1200" dirty="0" err="1"/>
              <a:t>Baghurst</a:t>
            </a:r>
            <a:r>
              <a:rPr lang="en-AU" sz="1200" dirty="0"/>
              <a:t>, P. A., Clark, J. J., </a:t>
            </a:r>
            <a:r>
              <a:rPr lang="en-AU" sz="1200" dirty="0" err="1"/>
              <a:t>Graetz</a:t>
            </a:r>
            <a:r>
              <a:rPr lang="en-AU" sz="1200" dirty="0"/>
              <a:t>, B. W., </a:t>
            </a:r>
            <a:r>
              <a:rPr lang="en-AU" sz="1200" dirty="0" err="1"/>
              <a:t>Kosky</a:t>
            </a:r>
            <a:r>
              <a:rPr lang="en-AU" sz="1200" dirty="0"/>
              <a:t>, R. J., et al. (2001). The mental health of young people in Australia: Key findings from the child and adolescent component of the national survey of mental health and well-being. </a:t>
            </a:r>
            <a:r>
              <a:rPr lang="en-AU" sz="1200" i="1" dirty="0"/>
              <a:t>Australian and New Zealand Journal of Psychiatry</a:t>
            </a:r>
            <a:r>
              <a:rPr lang="en-AU" sz="1200" dirty="0"/>
              <a:t>,</a:t>
            </a:r>
            <a:r>
              <a:rPr lang="en-AU" sz="1200" i="1" dirty="0"/>
              <a:t> 35</a:t>
            </a:r>
            <a:r>
              <a:rPr lang="en-AU" sz="1200" dirty="0"/>
              <a:t>, 806-814.</a:t>
            </a:r>
          </a:p>
        </p:txBody>
      </p:sp>
    </p:spTree>
    <p:extLst>
      <p:ext uri="{BB962C8B-B14F-4D97-AF65-F5344CB8AC3E}">
        <p14:creationId xmlns:p14="http://schemas.microsoft.com/office/powerpoint/2010/main" val="33785198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752" t="1796" r="394" b="10026"/>
          <a:stretch/>
        </p:blipFill>
        <p:spPr>
          <a:xfrm>
            <a:off x="1034473" y="0"/>
            <a:ext cx="10187709" cy="6858000"/>
          </a:xfrm>
          <a:prstGeom prst="rect">
            <a:avLst/>
          </a:prstGeom>
          <a:ln>
            <a:noFill/>
          </a:ln>
        </p:spPr>
      </p:pic>
    </p:spTree>
    <p:extLst>
      <p:ext uri="{BB962C8B-B14F-4D97-AF65-F5344CB8AC3E}">
        <p14:creationId xmlns:p14="http://schemas.microsoft.com/office/powerpoint/2010/main" val="28700705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46364" y="483900"/>
            <a:ext cx="11388436" cy="1303337"/>
          </a:xfrm>
        </p:spPr>
        <p:txBody>
          <a:bodyPr>
            <a:normAutofit fontScale="90000"/>
          </a:bodyPr>
          <a:lstStyle/>
          <a:p>
            <a:r>
              <a:rPr lang="en-AU" b="1" dirty="0" smtClean="0">
                <a:solidFill>
                  <a:schemeClr val="tx1"/>
                </a:solidFill>
                <a:latin typeface="+mn-lt"/>
                <a:hlinkClick r:id="rId3"/>
              </a:rPr>
              <a:t>How does </a:t>
            </a:r>
            <a:r>
              <a:rPr lang="en-AU" b="1" dirty="0" err="1" smtClean="0">
                <a:solidFill>
                  <a:schemeClr val="tx1"/>
                </a:solidFill>
                <a:latin typeface="+mn-lt"/>
                <a:hlinkClick r:id="rId3"/>
              </a:rPr>
              <a:t>KidsMatter</a:t>
            </a:r>
            <a:r>
              <a:rPr lang="en-AU" b="1" dirty="0" smtClean="0">
                <a:solidFill>
                  <a:schemeClr val="tx1"/>
                </a:solidFill>
                <a:latin typeface="+mn-lt"/>
                <a:hlinkClick r:id="rId3"/>
              </a:rPr>
              <a:t> Primary help the whole school community?</a:t>
            </a:r>
            <a:endParaRPr lang="en-AU" b="1" dirty="0">
              <a:solidFill>
                <a:schemeClr val="tx1"/>
              </a:solidFill>
              <a:latin typeface="+mn-lt"/>
            </a:endParaRPr>
          </a:p>
        </p:txBody>
      </p:sp>
      <p:sp>
        <p:nvSpPr>
          <p:cNvPr id="3" name="Content Placeholder 2"/>
          <p:cNvSpPr>
            <a:spLocks noGrp="1"/>
          </p:cNvSpPr>
          <p:nvPr>
            <p:ph idx="4294967295"/>
          </p:nvPr>
        </p:nvSpPr>
        <p:spPr>
          <a:xfrm>
            <a:off x="568035" y="1906299"/>
            <a:ext cx="10834255" cy="4300537"/>
          </a:xfrm>
        </p:spPr>
        <p:txBody>
          <a:bodyPr>
            <a:normAutofit fontScale="92500" lnSpcReduction="10000"/>
          </a:bodyPr>
          <a:lstStyle/>
          <a:p>
            <a:r>
              <a:rPr lang="en-AU" sz="3200" dirty="0" smtClean="0"/>
              <a:t>It’s not just children who benefit from </a:t>
            </a:r>
            <a:r>
              <a:rPr lang="en-AU" sz="3200" dirty="0" err="1" smtClean="0"/>
              <a:t>KidsMatter</a:t>
            </a:r>
            <a:r>
              <a:rPr lang="en-AU" sz="3200" dirty="0" smtClean="0"/>
              <a:t> Primary. The whole school community benefits when schools make mental health and wellbeing a priority.</a:t>
            </a:r>
          </a:p>
          <a:p>
            <a:r>
              <a:rPr lang="en-AU" sz="3200" dirty="0" err="1" smtClean="0"/>
              <a:t>KidsMatter</a:t>
            </a:r>
            <a:r>
              <a:rPr lang="en-AU" sz="3200" dirty="0" smtClean="0"/>
              <a:t> Primary helps families too. </a:t>
            </a:r>
            <a:r>
              <a:rPr lang="en-AU" sz="3200" dirty="0" err="1" smtClean="0"/>
              <a:t>KidsMatter</a:t>
            </a:r>
            <a:r>
              <a:rPr lang="en-AU" sz="3200" dirty="0" smtClean="0"/>
              <a:t> Primary schools’ build positive relationships with families so that they can work together to support children. </a:t>
            </a:r>
          </a:p>
          <a:p>
            <a:r>
              <a:rPr lang="en-AU" sz="3200" dirty="0" smtClean="0"/>
              <a:t>A </a:t>
            </a:r>
            <a:r>
              <a:rPr lang="en-AU" sz="3200" dirty="0" err="1" smtClean="0"/>
              <a:t>KidsMatter</a:t>
            </a:r>
            <a:r>
              <a:rPr lang="en-AU" sz="3200" dirty="0" smtClean="0"/>
              <a:t> Primary school is also a place where families can connect with each other and seek support for their children’s mental health and wellbeing. </a:t>
            </a:r>
          </a:p>
          <a:p>
            <a:endParaRPr lang="en-AU" dirty="0"/>
          </a:p>
        </p:txBody>
      </p:sp>
    </p:spTree>
    <p:extLst>
      <p:ext uri="{BB962C8B-B14F-4D97-AF65-F5344CB8AC3E}">
        <p14:creationId xmlns:p14="http://schemas.microsoft.com/office/powerpoint/2010/main" val="10732164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385454" y="331500"/>
            <a:ext cx="9601200" cy="1303337"/>
          </a:xfrm>
        </p:spPr>
        <p:txBody>
          <a:bodyPr/>
          <a:lstStyle/>
          <a:p>
            <a:r>
              <a:rPr lang="en-AU" b="1" dirty="0" smtClean="0">
                <a:solidFill>
                  <a:schemeClr val="tx1"/>
                </a:solidFill>
                <a:latin typeface="+mn-lt"/>
                <a:hlinkClick r:id="rId3"/>
              </a:rPr>
              <a:t>The </a:t>
            </a:r>
            <a:r>
              <a:rPr lang="en-AU" b="1" dirty="0" err="1" smtClean="0">
                <a:solidFill>
                  <a:schemeClr val="tx1"/>
                </a:solidFill>
                <a:latin typeface="+mn-lt"/>
                <a:hlinkClick r:id="rId3"/>
              </a:rPr>
              <a:t>KidsMatter</a:t>
            </a:r>
            <a:r>
              <a:rPr lang="en-AU" b="1" dirty="0" smtClean="0">
                <a:solidFill>
                  <a:schemeClr val="tx1"/>
                </a:solidFill>
                <a:latin typeface="+mn-lt"/>
                <a:hlinkClick r:id="rId3"/>
              </a:rPr>
              <a:t> journey in a school</a:t>
            </a:r>
            <a:endParaRPr lang="en-AU" b="1" dirty="0">
              <a:solidFill>
                <a:schemeClr val="tx1"/>
              </a:solidFill>
              <a:latin typeface="+mn-lt"/>
            </a:endParaRPr>
          </a:p>
        </p:txBody>
      </p:sp>
      <p:sp>
        <p:nvSpPr>
          <p:cNvPr id="3" name="Content Placeholder 2"/>
          <p:cNvSpPr>
            <a:spLocks noGrp="1"/>
          </p:cNvSpPr>
          <p:nvPr>
            <p:ph idx="4294967295"/>
          </p:nvPr>
        </p:nvSpPr>
        <p:spPr>
          <a:xfrm>
            <a:off x="665018" y="1462954"/>
            <a:ext cx="10820400" cy="4702319"/>
          </a:xfrm>
        </p:spPr>
        <p:txBody>
          <a:bodyPr>
            <a:normAutofit fontScale="92500"/>
          </a:bodyPr>
          <a:lstStyle/>
          <a:p>
            <a:r>
              <a:rPr lang="en-AU" sz="2800" dirty="0" smtClean="0"/>
              <a:t>One of the first things that a school does when it starts </a:t>
            </a:r>
            <a:r>
              <a:rPr lang="en-AU" sz="2800" dirty="0" err="1" smtClean="0"/>
              <a:t>KidsMatter</a:t>
            </a:r>
            <a:r>
              <a:rPr lang="en-AU" sz="2800" dirty="0" smtClean="0"/>
              <a:t> Primary is to put together an Action Team that is responsible for coordinating </a:t>
            </a:r>
            <a:r>
              <a:rPr lang="en-AU" sz="2800" dirty="0" err="1" smtClean="0"/>
              <a:t>KidsMatter</a:t>
            </a:r>
            <a:r>
              <a:rPr lang="en-AU" sz="2800" dirty="0" smtClean="0"/>
              <a:t> Primary at the school. The Action Team consists of a diverse group of members of the school community, including families, who are encouraged to contribute to </a:t>
            </a:r>
            <a:r>
              <a:rPr lang="en-AU" sz="2800" dirty="0" err="1" smtClean="0"/>
              <a:t>KidsMatter</a:t>
            </a:r>
            <a:r>
              <a:rPr lang="en-AU" sz="2800" dirty="0" smtClean="0"/>
              <a:t> Primary at their school.</a:t>
            </a:r>
          </a:p>
          <a:p>
            <a:r>
              <a:rPr lang="en-AU" sz="2800" dirty="0" smtClean="0"/>
              <a:t>The Action Team will guide the school through a review of each of the four components. This involves surveying school staff and families to find out what’s most important to them when it comes to supporting children’s mental health and wellbeing. This information is then used to develop the school’s </a:t>
            </a:r>
            <a:r>
              <a:rPr lang="en-AU" sz="2800" dirty="0" err="1" smtClean="0"/>
              <a:t>KidsMatter</a:t>
            </a:r>
            <a:r>
              <a:rPr lang="en-AU" sz="2800" dirty="0" smtClean="0"/>
              <a:t> Primary Action Plan, which includes strategies for sustained improvement over time. </a:t>
            </a:r>
          </a:p>
        </p:txBody>
      </p:sp>
    </p:spTree>
    <p:extLst>
      <p:ext uri="{BB962C8B-B14F-4D97-AF65-F5344CB8AC3E}">
        <p14:creationId xmlns:p14="http://schemas.microsoft.com/office/powerpoint/2010/main" val="3898926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302327" y="248372"/>
            <a:ext cx="9601200" cy="2411701"/>
          </a:xfrm>
        </p:spPr>
        <p:txBody>
          <a:bodyPr>
            <a:normAutofit fontScale="90000"/>
          </a:bodyPr>
          <a:lstStyle/>
          <a:p>
            <a:r>
              <a:rPr lang="en-AU" sz="4800" b="1" dirty="0" smtClean="0">
                <a:latin typeface="+mn-lt"/>
              </a:rPr>
              <a:t>What are we already doing?</a:t>
            </a:r>
            <a:r>
              <a:rPr lang="en-AU" sz="4800" dirty="0"/>
              <a:t> </a:t>
            </a:r>
            <a:r>
              <a:rPr lang="en-AU" sz="4800" dirty="0" smtClean="0"/>
              <a:t/>
            </a:r>
            <a:br>
              <a:rPr lang="en-AU" sz="4800" dirty="0" smtClean="0"/>
            </a:br>
            <a:r>
              <a:rPr lang="en-AU" sz="2700" dirty="0" smtClean="0"/>
              <a:t>The </a:t>
            </a:r>
            <a:r>
              <a:rPr lang="en-AU" sz="2700" dirty="0"/>
              <a:t>SRPS staff are currently completing </a:t>
            </a:r>
            <a:r>
              <a:rPr lang="en-AU" sz="2700" dirty="0" smtClean="0"/>
              <a:t>the </a:t>
            </a:r>
            <a:r>
              <a:rPr lang="en-AU" sz="2700" dirty="0" err="1" smtClean="0"/>
              <a:t>KidsMatter</a:t>
            </a:r>
            <a:r>
              <a:rPr lang="en-AU" sz="2700" dirty="0" smtClean="0"/>
              <a:t> staff training components in order to plan, implement and create whole school change in the area of mental wellbeing </a:t>
            </a:r>
            <a:r>
              <a:rPr lang="en-AU" sz="2700" dirty="0" smtClean="0">
                <a:sym typeface="Wingdings" panose="05000000000000000000" pitchFamily="2" charset="2"/>
              </a:rPr>
              <a:t></a:t>
            </a:r>
            <a:r>
              <a:rPr lang="en-AU" sz="2700" dirty="0"/>
              <a:t/>
            </a:r>
            <a:br>
              <a:rPr lang="en-AU" sz="2700" dirty="0"/>
            </a:br>
            <a:endParaRPr lang="en-AU" sz="2700" b="1" dirty="0">
              <a:latin typeface="+mn-lt"/>
            </a:endParaRPr>
          </a:p>
        </p:txBody>
      </p:sp>
      <p:sp>
        <p:nvSpPr>
          <p:cNvPr id="3" name="Content Placeholder 2"/>
          <p:cNvSpPr>
            <a:spLocks noGrp="1"/>
          </p:cNvSpPr>
          <p:nvPr>
            <p:ph idx="4294967295"/>
          </p:nvPr>
        </p:nvSpPr>
        <p:spPr>
          <a:xfrm>
            <a:off x="1302327" y="2660072"/>
            <a:ext cx="10039183" cy="3338945"/>
          </a:xfrm>
        </p:spPr>
        <p:txBody>
          <a:bodyPr numCol="2">
            <a:normAutofit fontScale="85000" lnSpcReduction="20000"/>
          </a:bodyPr>
          <a:lstStyle/>
          <a:p>
            <a:r>
              <a:rPr lang="en-AU" sz="2000" dirty="0" smtClean="0"/>
              <a:t>PAL – Positive Action for Learning</a:t>
            </a:r>
          </a:p>
          <a:p>
            <a:r>
              <a:rPr lang="en-AU" sz="2000" dirty="0" smtClean="0"/>
              <a:t>Learning and Teaching programs</a:t>
            </a:r>
          </a:p>
          <a:p>
            <a:r>
              <a:rPr lang="en-AU" sz="2000" dirty="0" smtClean="0"/>
              <a:t>Visible Learning</a:t>
            </a:r>
          </a:p>
          <a:p>
            <a:r>
              <a:rPr lang="en-AU" sz="2000" dirty="0" err="1" smtClean="0"/>
              <a:t>KidsMatter</a:t>
            </a:r>
            <a:r>
              <a:rPr lang="en-AU" sz="2000" dirty="0" smtClean="0"/>
              <a:t>: Component 1 Positive school community</a:t>
            </a:r>
          </a:p>
          <a:p>
            <a:r>
              <a:rPr lang="en-AU" sz="2000" dirty="0" err="1" smtClean="0"/>
              <a:t>KidsMatter</a:t>
            </a:r>
            <a:r>
              <a:rPr lang="en-AU" sz="2000" dirty="0" smtClean="0"/>
              <a:t>: Component 2 Social and emotional learning for students</a:t>
            </a:r>
          </a:p>
          <a:p>
            <a:r>
              <a:rPr lang="en-AU" sz="2000" dirty="0" err="1" smtClean="0"/>
              <a:t>KidsMatter</a:t>
            </a:r>
            <a:r>
              <a:rPr lang="en-AU" sz="2000" dirty="0" smtClean="0"/>
              <a:t>: Component 3 Working with parents and carers</a:t>
            </a:r>
          </a:p>
          <a:p>
            <a:pPr marL="176213" indent="-176213"/>
            <a:r>
              <a:rPr lang="en-AU" sz="2000" dirty="0" smtClean="0"/>
              <a:t>Presentation Day </a:t>
            </a:r>
          </a:p>
          <a:p>
            <a:pPr marL="0" indent="0">
              <a:buNone/>
            </a:pPr>
            <a:endParaRPr lang="en-AU" sz="2000" dirty="0" smtClean="0"/>
          </a:p>
          <a:p>
            <a:pPr marL="900113" indent="-266700"/>
            <a:r>
              <a:rPr lang="en-AU" sz="2000" dirty="0" smtClean="0"/>
              <a:t>Quality Teaching</a:t>
            </a:r>
          </a:p>
          <a:p>
            <a:pPr marL="900113" indent="-266700"/>
            <a:r>
              <a:rPr lang="en-AU" sz="2000" dirty="0" smtClean="0"/>
              <a:t>School Assemblies</a:t>
            </a:r>
          </a:p>
          <a:p>
            <a:pPr marL="900113" indent="-266700"/>
            <a:r>
              <a:rPr lang="en-AU" sz="2000" dirty="0" smtClean="0"/>
              <a:t>Merit awards</a:t>
            </a:r>
          </a:p>
          <a:p>
            <a:pPr marL="900113" indent="-266700"/>
            <a:r>
              <a:rPr lang="en-AU" sz="2000" dirty="0" smtClean="0"/>
              <a:t>Sherwood Stars</a:t>
            </a:r>
          </a:p>
          <a:p>
            <a:pPr marL="900113" indent="-266700"/>
            <a:r>
              <a:rPr lang="en-AU" sz="2000" dirty="0" smtClean="0"/>
              <a:t>Caught you being good</a:t>
            </a:r>
          </a:p>
          <a:p>
            <a:pPr marL="900113" indent="-266700"/>
            <a:r>
              <a:rPr lang="en-AU" sz="2000" dirty="0" smtClean="0"/>
              <a:t>School leaders</a:t>
            </a:r>
          </a:p>
          <a:p>
            <a:pPr marL="900113" indent="-266700"/>
            <a:r>
              <a:rPr lang="en-AU" sz="2000" dirty="0" smtClean="0"/>
              <a:t>Parent Helpers</a:t>
            </a:r>
          </a:p>
          <a:p>
            <a:pPr marL="900113" indent="-266700"/>
            <a:r>
              <a:rPr lang="en-AU" sz="2000" dirty="0" smtClean="0"/>
              <a:t>Seasons For Growth – grief and loss</a:t>
            </a:r>
          </a:p>
          <a:p>
            <a:pPr marL="900113" indent="-266700"/>
            <a:r>
              <a:rPr lang="en-AU" sz="2000" dirty="0" smtClean="0"/>
              <a:t>Anxiety sessions with our school counsellor</a:t>
            </a:r>
            <a:endParaRPr lang="en-AU" sz="2000" dirty="0"/>
          </a:p>
        </p:txBody>
      </p:sp>
    </p:spTree>
    <p:extLst>
      <p:ext uri="{BB962C8B-B14F-4D97-AF65-F5344CB8AC3E}">
        <p14:creationId xmlns:p14="http://schemas.microsoft.com/office/powerpoint/2010/main" val="18073713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78426" y="949889"/>
            <a:ext cx="10840064" cy="5170692"/>
          </a:xfrm>
        </p:spPr>
        <p:txBody>
          <a:bodyPr>
            <a:normAutofit fontScale="92500"/>
          </a:bodyPr>
          <a:lstStyle/>
          <a:p>
            <a:r>
              <a:rPr lang="en-AU" dirty="0" smtClean="0"/>
              <a:t>Everyone enters the world with potential. Our experiences develop our abilities and shape our expectations, which in turn colour our perceptions of the world in which we live. </a:t>
            </a:r>
          </a:p>
          <a:p>
            <a:r>
              <a:rPr lang="en-AU" dirty="0" smtClean="0"/>
              <a:t>When individuals are empowered to have control over lived experiences, they build their own resilience and in turn contribute positively to collective wellbeing and an inclusive community. </a:t>
            </a:r>
          </a:p>
          <a:p>
            <a:r>
              <a:rPr lang="en-AU" dirty="0" smtClean="0"/>
              <a:t>NSW Public Schools, in committing to and enabling individual and collective wellbeing of children and young people, importantly provide for the growth and holistic development of students and their success in school and beyond. </a:t>
            </a:r>
          </a:p>
          <a:p>
            <a:r>
              <a:rPr lang="en-AU" dirty="0" smtClean="0"/>
              <a:t>Children and young people in public education in NSW will experience a sense of connection, inclusion, respect for individuality and difference, resilience, empowerment, capacity to contribute to their school and wider community, and confidence to positively shape their own futures. </a:t>
            </a:r>
          </a:p>
          <a:p>
            <a:r>
              <a:rPr lang="en-AU" dirty="0" smtClean="0"/>
              <a:t>Developing and fostering wellbeing is the ultimate deliverable that comes with the privilege of working with children and young people in NSW public schools.</a:t>
            </a:r>
            <a:endParaRPr lang="en-AU" dirty="0"/>
          </a:p>
        </p:txBody>
      </p:sp>
    </p:spTree>
    <p:extLst>
      <p:ext uri="{BB962C8B-B14F-4D97-AF65-F5344CB8AC3E}">
        <p14:creationId xmlns:p14="http://schemas.microsoft.com/office/powerpoint/2010/main" val="21634453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65122" y="451721"/>
            <a:ext cx="9601200" cy="1303337"/>
          </a:xfrm>
        </p:spPr>
        <p:txBody>
          <a:bodyPr>
            <a:normAutofit/>
          </a:bodyPr>
          <a:lstStyle/>
          <a:p>
            <a:r>
              <a:rPr lang="en-AU" sz="6000" b="1" dirty="0" smtClean="0"/>
              <a:t>Activity – picture this</a:t>
            </a:r>
            <a:endParaRPr lang="en-AU" sz="6000" b="1" dirty="0"/>
          </a:p>
        </p:txBody>
      </p:sp>
      <p:sp>
        <p:nvSpPr>
          <p:cNvPr id="3" name="Content Placeholder 2"/>
          <p:cNvSpPr>
            <a:spLocks noGrp="1"/>
          </p:cNvSpPr>
          <p:nvPr>
            <p:ph idx="4294967295"/>
          </p:nvPr>
        </p:nvSpPr>
        <p:spPr>
          <a:xfrm>
            <a:off x="678424" y="1569321"/>
            <a:ext cx="10736827" cy="4374279"/>
          </a:xfrm>
        </p:spPr>
        <p:txBody>
          <a:bodyPr>
            <a:normAutofit/>
          </a:bodyPr>
          <a:lstStyle/>
          <a:p>
            <a:r>
              <a:rPr lang="en-AU" sz="3200" dirty="0" smtClean="0"/>
              <a:t>Can you choose a photo that says something about you as a person?</a:t>
            </a:r>
          </a:p>
          <a:p>
            <a:r>
              <a:rPr lang="en-AU" sz="3200" dirty="0" smtClean="0"/>
              <a:t>Which photos remind you of your strengths and the strengths of others?</a:t>
            </a:r>
          </a:p>
          <a:p>
            <a:r>
              <a:rPr lang="en-AU" sz="3200" dirty="0" smtClean="0"/>
              <a:t>Is there a photo that resonates with you? Can you say why?</a:t>
            </a:r>
          </a:p>
          <a:p>
            <a:r>
              <a:rPr lang="en-AU" sz="3200" dirty="0" smtClean="0"/>
              <a:t>Is there a photo that you would like your loved ones to associate with their memories of you?</a:t>
            </a:r>
            <a:endParaRPr lang="en-AU" sz="3200" dirty="0"/>
          </a:p>
        </p:txBody>
      </p:sp>
    </p:spTree>
    <p:extLst>
      <p:ext uri="{BB962C8B-B14F-4D97-AF65-F5344CB8AC3E}">
        <p14:creationId xmlns:p14="http://schemas.microsoft.com/office/powerpoint/2010/main" val="5258702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65122" y="451721"/>
            <a:ext cx="9601200" cy="1303337"/>
          </a:xfrm>
        </p:spPr>
        <p:txBody>
          <a:bodyPr>
            <a:normAutofit/>
          </a:bodyPr>
          <a:lstStyle/>
          <a:p>
            <a:r>
              <a:rPr lang="en-AU" sz="6000" b="1" dirty="0" smtClean="0"/>
              <a:t>Where to next?</a:t>
            </a:r>
            <a:endParaRPr lang="en-AU" sz="6000" b="1" dirty="0"/>
          </a:p>
        </p:txBody>
      </p:sp>
      <p:sp>
        <p:nvSpPr>
          <p:cNvPr id="3" name="Content Placeholder 2"/>
          <p:cNvSpPr>
            <a:spLocks noGrp="1"/>
          </p:cNvSpPr>
          <p:nvPr>
            <p:ph idx="4294967295"/>
          </p:nvPr>
        </p:nvSpPr>
        <p:spPr>
          <a:xfrm>
            <a:off x="678424" y="1569321"/>
            <a:ext cx="10736827" cy="4374279"/>
          </a:xfrm>
        </p:spPr>
        <p:txBody>
          <a:bodyPr>
            <a:normAutofit lnSpcReduction="10000"/>
          </a:bodyPr>
          <a:lstStyle/>
          <a:p>
            <a:r>
              <a:rPr lang="en-AU" sz="3200" dirty="0" smtClean="0"/>
              <a:t>Staff to complete </a:t>
            </a:r>
            <a:r>
              <a:rPr lang="en-AU" sz="3200" dirty="0" err="1" smtClean="0"/>
              <a:t>KidsMatter</a:t>
            </a:r>
            <a:r>
              <a:rPr lang="en-AU" sz="3200" dirty="0" smtClean="0"/>
              <a:t> component training</a:t>
            </a:r>
          </a:p>
          <a:p>
            <a:r>
              <a:rPr lang="en-AU" sz="3200" dirty="0" smtClean="0"/>
              <a:t>Students and staff to participate in ongoing, embedded SEL lessons to support mental wellbeing</a:t>
            </a:r>
          </a:p>
          <a:p>
            <a:r>
              <a:rPr lang="en-AU" sz="3200" dirty="0" smtClean="0"/>
              <a:t>Staff to implement, reflect on and evaluate SEL framework to make contextually relevant for SRPS community</a:t>
            </a:r>
          </a:p>
          <a:p>
            <a:r>
              <a:rPr lang="en-AU" sz="3200" dirty="0" smtClean="0"/>
              <a:t>Parents/carers are encouraged to read information located in newsletter for home discussions, in alignment with our PAL expectations</a:t>
            </a:r>
            <a:endParaRPr lang="en-AU" sz="3200" dirty="0"/>
          </a:p>
        </p:txBody>
      </p:sp>
    </p:spTree>
    <p:extLst>
      <p:ext uri="{BB962C8B-B14F-4D97-AF65-F5344CB8AC3E}">
        <p14:creationId xmlns:p14="http://schemas.microsoft.com/office/powerpoint/2010/main" val="27623090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28255" y="457200"/>
            <a:ext cx="10201708" cy="955675"/>
          </a:xfrm>
        </p:spPr>
        <p:txBody>
          <a:bodyPr>
            <a:noAutofit/>
          </a:bodyPr>
          <a:lstStyle/>
          <a:p>
            <a:r>
              <a:rPr lang="en-AU" sz="5400" dirty="0" smtClean="0"/>
              <a:t>About </a:t>
            </a:r>
            <a:r>
              <a:rPr lang="en-AU" sz="5400" dirty="0" err="1" smtClean="0"/>
              <a:t>KidsMatter</a:t>
            </a:r>
            <a:endParaRPr lang="en-AU" sz="5400" dirty="0"/>
          </a:p>
        </p:txBody>
      </p:sp>
      <p:sp>
        <p:nvSpPr>
          <p:cNvPr id="3" name="Content Placeholder 2"/>
          <p:cNvSpPr>
            <a:spLocks noGrp="1"/>
          </p:cNvSpPr>
          <p:nvPr>
            <p:ph idx="4294967295"/>
          </p:nvPr>
        </p:nvSpPr>
        <p:spPr>
          <a:xfrm>
            <a:off x="762145" y="1550988"/>
            <a:ext cx="11069637" cy="4586576"/>
          </a:xfrm>
        </p:spPr>
        <p:txBody>
          <a:bodyPr>
            <a:normAutofit/>
          </a:bodyPr>
          <a:lstStyle/>
          <a:p>
            <a:pPr marL="0" indent="0">
              <a:buNone/>
            </a:pPr>
            <a:r>
              <a:rPr lang="en-AU" sz="2800" dirty="0" err="1"/>
              <a:t>KidsMatter</a:t>
            </a:r>
            <a:r>
              <a:rPr lang="en-AU" sz="2800" dirty="0"/>
              <a:t> is an Australian mental health and well-being initiative set in primary schools and early childhood education and care services (like preschools, kindergartens and day care centres</a:t>
            </a:r>
            <a:r>
              <a:rPr lang="en-AU" sz="2800" dirty="0" smtClean="0"/>
              <a:t>). It’s </a:t>
            </a:r>
            <a:r>
              <a:rPr lang="en-AU" sz="2800" dirty="0"/>
              <a:t>a </a:t>
            </a:r>
            <a:r>
              <a:rPr lang="en-AU" sz="2800" b="1" dirty="0"/>
              <a:t>framework</a:t>
            </a:r>
            <a:r>
              <a:rPr lang="en-AU" sz="2800" dirty="0"/>
              <a:t> that helps these places take care of children's mental health needs by:</a:t>
            </a:r>
          </a:p>
          <a:p>
            <a:r>
              <a:rPr lang="en-AU" sz="2800" dirty="0"/>
              <a:t>creating positive school and early childhood communities</a:t>
            </a:r>
          </a:p>
          <a:p>
            <a:r>
              <a:rPr lang="en-AU" sz="2800" dirty="0"/>
              <a:t>teaching children skills for good social and emotional development</a:t>
            </a:r>
          </a:p>
          <a:p>
            <a:r>
              <a:rPr lang="en-AU" sz="2800" dirty="0"/>
              <a:t>working together with families</a:t>
            </a:r>
          </a:p>
          <a:p>
            <a:r>
              <a:rPr lang="en-AU" sz="2800" dirty="0"/>
              <a:t>recognising and getting help for children with mental health problems.</a:t>
            </a:r>
          </a:p>
          <a:p>
            <a:pPr marL="0" indent="0">
              <a:buNone/>
            </a:pPr>
            <a:endParaRPr lang="en-AU" sz="2800" dirty="0"/>
          </a:p>
        </p:txBody>
      </p:sp>
    </p:spTree>
    <p:extLst>
      <p:ext uri="{BB962C8B-B14F-4D97-AF65-F5344CB8AC3E}">
        <p14:creationId xmlns:p14="http://schemas.microsoft.com/office/powerpoint/2010/main" val="2526668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12192000" cy="1571625"/>
          </a:xfrm>
        </p:spPr>
        <p:txBody>
          <a:bodyPr>
            <a:normAutofit/>
          </a:bodyPr>
          <a:lstStyle/>
          <a:p>
            <a:r>
              <a:rPr lang="en-AU" b="1" dirty="0" smtClean="0"/>
              <a:t>What does mental health mean for children?</a:t>
            </a:r>
            <a:endParaRPr lang="en-AU" dirty="0"/>
          </a:p>
        </p:txBody>
      </p:sp>
      <p:sp>
        <p:nvSpPr>
          <p:cNvPr id="3" name="Content Placeholder 2"/>
          <p:cNvSpPr>
            <a:spLocks noGrp="1"/>
          </p:cNvSpPr>
          <p:nvPr>
            <p:ph idx="4294967295"/>
          </p:nvPr>
        </p:nvSpPr>
        <p:spPr>
          <a:xfrm>
            <a:off x="831273" y="1246188"/>
            <a:ext cx="10695709" cy="5354637"/>
          </a:xfrm>
        </p:spPr>
        <p:txBody>
          <a:bodyPr>
            <a:noAutofit/>
          </a:bodyPr>
          <a:lstStyle/>
          <a:p>
            <a:r>
              <a:rPr lang="en-AU" sz="1750" b="1" dirty="0" smtClean="0"/>
              <a:t>Good mental health is</a:t>
            </a:r>
          </a:p>
          <a:p>
            <a:pPr marL="0" indent="0">
              <a:buNone/>
            </a:pPr>
            <a:r>
              <a:rPr lang="en-AU" sz="1750" dirty="0" smtClean="0"/>
              <a:t>“a state of well-being in which the individual realises his or her own abilities, can cope with the normal stresses of life, can work productively and fruitfully and is able to make a contribution to his or her community.” (World Health Organization, 2007)</a:t>
            </a:r>
          </a:p>
          <a:p>
            <a:pPr marL="0" indent="0">
              <a:buNone/>
            </a:pPr>
            <a:r>
              <a:rPr lang="en-AU" sz="1750" b="1" dirty="0" smtClean="0"/>
              <a:t>Or, put more simply...</a:t>
            </a:r>
          </a:p>
          <a:p>
            <a:pPr marL="0" indent="0">
              <a:buNone/>
            </a:pPr>
            <a:r>
              <a:rPr lang="en-AU" sz="1750" dirty="0" smtClean="0"/>
              <a:t>“Mental health is the way we think or feel about ourselves and what is going on around us, and how we cope with the ups and downs of life.”</a:t>
            </a:r>
          </a:p>
          <a:p>
            <a:r>
              <a:rPr lang="en-AU" sz="1750" b="1" dirty="0" smtClean="0"/>
              <a:t>Good mental health for children means</a:t>
            </a:r>
          </a:p>
          <a:p>
            <a:pPr marL="0" indent="0">
              <a:buNone/>
            </a:pPr>
            <a:r>
              <a:rPr lang="en-AU" sz="1750" dirty="0" smtClean="0"/>
              <a:t>“the capacity to enjoy and benefit  from satisfying family life, relationships, and educational opportunities, and to contribute to society in a number of age appropriate ways. It also includes freedom from problems with emotions, behaviours or social relationships that are sufficiently marked or prolonged to lead to suffering or risk to optimal development in the child, or to distress or disturbance in the family.” (Raphael, 2000)</a:t>
            </a:r>
          </a:p>
          <a:p>
            <a:r>
              <a:rPr lang="en-AU" sz="1750" b="1" dirty="0" smtClean="0"/>
              <a:t>Mental health and wellbeing is vital for learning and life. Children who are mentally healthy learn better, benefit from life experiences, and have stronger relationships with family members, school staff and peers.</a:t>
            </a:r>
            <a:endParaRPr lang="en-AU" sz="1750" b="1" dirty="0"/>
          </a:p>
        </p:txBody>
      </p:sp>
    </p:spTree>
    <p:extLst>
      <p:ext uri="{BB962C8B-B14F-4D97-AF65-F5344CB8AC3E}">
        <p14:creationId xmlns:p14="http://schemas.microsoft.com/office/powerpoint/2010/main" val="33765499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34950" y="304800"/>
            <a:ext cx="11957050" cy="1600200"/>
          </a:xfrm>
        </p:spPr>
        <p:txBody>
          <a:bodyPr>
            <a:normAutofit/>
          </a:bodyPr>
          <a:lstStyle/>
          <a:p>
            <a:r>
              <a:rPr lang="en-AU" sz="4000" b="1" dirty="0">
                <a:solidFill>
                  <a:schemeClr val="tx1"/>
                </a:solidFill>
                <a:hlinkClick r:id="rId3"/>
              </a:rPr>
              <a:t>What does it mean to be a </a:t>
            </a:r>
            <a:r>
              <a:rPr lang="en-AU" sz="4000" b="1" dirty="0" smtClean="0">
                <a:solidFill>
                  <a:schemeClr val="tx1"/>
                </a:solidFill>
                <a:hlinkClick r:id="rId3"/>
              </a:rPr>
              <a:t/>
            </a:r>
            <a:br>
              <a:rPr lang="en-AU" sz="4000" b="1" dirty="0" smtClean="0">
                <a:solidFill>
                  <a:schemeClr val="tx1"/>
                </a:solidFill>
                <a:hlinkClick r:id="rId3"/>
              </a:rPr>
            </a:br>
            <a:r>
              <a:rPr lang="en-AU" sz="4000" b="1" dirty="0" err="1" smtClean="0">
                <a:solidFill>
                  <a:schemeClr val="tx1"/>
                </a:solidFill>
                <a:hlinkClick r:id="rId3"/>
              </a:rPr>
              <a:t>KidsMatter</a:t>
            </a:r>
            <a:r>
              <a:rPr lang="en-AU" sz="4000" b="1" dirty="0" smtClean="0">
                <a:solidFill>
                  <a:schemeClr val="tx1"/>
                </a:solidFill>
                <a:hlinkClick r:id="rId3"/>
              </a:rPr>
              <a:t> </a:t>
            </a:r>
            <a:r>
              <a:rPr lang="en-AU" sz="4000" b="1" dirty="0">
                <a:solidFill>
                  <a:schemeClr val="tx1"/>
                </a:solidFill>
                <a:hlinkClick r:id="rId3"/>
              </a:rPr>
              <a:t>Primary school?</a:t>
            </a:r>
            <a:endParaRPr lang="en-AU" sz="4000" dirty="0">
              <a:solidFill>
                <a:schemeClr val="tx1"/>
              </a:solidFill>
            </a:endParaRPr>
          </a:p>
        </p:txBody>
      </p:sp>
      <p:sp>
        <p:nvSpPr>
          <p:cNvPr id="3" name="Content Placeholder 2"/>
          <p:cNvSpPr>
            <a:spLocks noGrp="1"/>
          </p:cNvSpPr>
          <p:nvPr>
            <p:ph idx="4294967295"/>
          </p:nvPr>
        </p:nvSpPr>
        <p:spPr>
          <a:xfrm>
            <a:off x="798080" y="1572491"/>
            <a:ext cx="11061411" cy="4412673"/>
          </a:xfrm>
        </p:spPr>
        <p:txBody>
          <a:bodyPr>
            <a:noAutofit/>
          </a:bodyPr>
          <a:lstStyle/>
          <a:p>
            <a:pPr marL="0" indent="0">
              <a:buNone/>
            </a:pPr>
            <a:r>
              <a:rPr lang="en-AU" sz="3200" dirty="0"/>
              <a:t>We know that mental health and wellbeing is very important for children’s learning and development. </a:t>
            </a:r>
            <a:endParaRPr lang="en-AU" sz="3200" dirty="0" smtClean="0"/>
          </a:p>
          <a:p>
            <a:pPr marL="0" indent="0">
              <a:buNone/>
            </a:pPr>
            <a:r>
              <a:rPr lang="en-AU" sz="3200" dirty="0" smtClean="0"/>
              <a:t>Children </a:t>
            </a:r>
            <a:r>
              <a:rPr lang="en-AU" sz="3200" dirty="0"/>
              <a:t>who are mentally healthy learn better, benefit from life experiences and have stronger relationships with their families, friends and school staff. </a:t>
            </a:r>
            <a:endParaRPr lang="en-AU" sz="3200" dirty="0" smtClean="0"/>
          </a:p>
          <a:p>
            <a:pPr marL="0" indent="0">
              <a:buNone/>
            </a:pPr>
            <a:r>
              <a:rPr lang="en-AU" sz="3200" dirty="0" err="1" smtClean="0"/>
              <a:t>KidsMatter</a:t>
            </a:r>
            <a:r>
              <a:rPr lang="en-AU" sz="3200" dirty="0" smtClean="0"/>
              <a:t> </a:t>
            </a:r>
            <a:r>
              <a:rPr lang="en-AU" sz="3200" dirty="0"/>
              <a:t>Primary helps schools to support children’s mental health and wellbeing by bringing together the important people in a child’s life: their family, their school and the wider school community. </a:t>
            </a:r>
          </a:p>
        </p:txBody>
      </p:sp>
    </p:spTree>
    <p:extLst>
      <p:ext uri="{BB962C8B-B14F-4D97-AF65-F5344CB8AC3E}">
        <p14:creationId xmlns:p14="http://schemas.microsoft.com/office/powerpoint/2010/main" val="9537446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43345" y="442336"/>
            <a:ext cx="11374582" cy="1303337"/>
          </a:xfrm>
        </p:spPr>
        <p:txBody>
          <a:bodyPr>
            <a:normAutofit fontScale="90000"/>
          </a:bodyPr>
          <a:lstStyle/>
          <a:p>
            <a:r>
              <a:rPr lang="en-AU" b="1" dirty="0" smtClean="0">
                <a:solidFill>
                  <a:schemeClr val="tx1"/>
                </a:solidFill>
                <a:hlinkClick r:id="rId3"/>
              </a:rPr>
              <a:t>What does </a:t>
            </a:r>
            <a:r>
              <a:rPr lang="en-AU" b="1" dirty="0" err="1" smtClean="0">
                <a:solidFill>
                  <a:schemeClr val="tx1"/>
                </a:solidFill>
                <a:hlinkClick r:id="rId3"/>
              </a:rPr>
              <a:t>KidsMatter</a:t>
            </a:r>
            <a:r>
              <a:rPr lang="en-AU" b="1" dirty="0" smtClean="0">
                <a:solidFill>
                  <a:schemeClr val="tx1"/>
                </a:solidFill>
                <a:hlinkClick r:id="rId3"/>
              </a:rPr>
              <a:t> Primary look like at school?</a:t>
            </a:r>
            <a:endParaRPr lang="en-AU" b="1" dirty="0">
              <a:solidFill>
                <a:schemeClr val="tx1"/>
              </a:solidFill>
            </a:endParaRPr>
          </a:p>
        </p:txBody>
      </p:sp>
      <p:sp>
        <p:nvSpPr>
          <p:cNvPr id="3" name="Content Placeholder 2"/>
          <p:cNvSpPr>
            <a:spLocks noGrp="1"/>
          </p:cNvSpPr>
          <p:nvPr>
            <p:ph idx="4294967295"/>
          </p:nvPr>
        </p:nvSpPr>
        <p:spPr>
          <a:xfrm>
            <a:off x="665017" y="1546081"/>
            <a:ext cx="10778837" cy="4674610"/>
          </a:xfrm>
        </p:spPr>
        <p:txBody>
          <a:bodyPr/>
          <a:lstStyle/>
          <a:p>
            <a:r>
              <a:rPr lang="en-AU" sz="3200" dirty="0" smtClean="0"/>
              <a:t>The way that </a:t>
            </a:r>
            <a:r>
              <a:rPr lang="en-AU" sz="3200" dirty="0" err="1" smtClean="0"/>
              <a:t>KidsMatter</a:t>
            </a:r>
            <a:r>
              <a:rPr lang="en-AU" sz="3200" dirty="0" smtClean="0"/>
              <a:t> Primary works varies from school to school. </a:t>
            </a:r>
            <a:r>
              <a:rPr lang="en-AU" sz="3200" dirty="0" err="1" smtClean="0"/>
              <a:t>KidsMatter</a:t>
            </a:r>
            <a:r>
              <a:rPr lang="en-AU" sz="3200" dirty="0" smtClean="0"/>
              <a:t> Primary is not a program that schools work through from beginning to end. It’s more about developing a contextual </a:t>
            </a:r>
            <a:r>
              <a:rPr lang="en-AU" sz="3200" b="1" dirty="0" smtClean="0"/>
              <a:t>framework</a:t>
            </a:r>
            <a:r>
              <a:rPr lang="en-AU" sz="3200" dirty="0" smtClean="0"/>
              <a:t> to support building a positive school community and culture where support for children’s mental health is promoted and the whole school community is involved in planning and strategies to support children’s mental health and wellbeing. </a:t>
            </a:r>
            <a:r>
              <a:rPr lang="en-AU" dirty="0" smtClean="0"/>
              <a:t> </a:t>
            </a:r>
            <a:endParaRPr lang="en-AU" dirty="0"/>
          </a:p>
        </p:txBody>
      </p:sp>
    </p:spTree>
    <p:extLst>
      <p:ext uri="{BB962C8B-B14F-4D97-AF65-F5344CB8AC3E}">
        <p14:creationId xmlns:p14="http://schemas.microsoft.com/office/powerpoint/2010/main" val="522976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33055" y="262227"/>
            <a:ext cx="9601200" cy="1303337"/>
          </a:xfrm>
        </p:spPr>
        <p:txBody>
          <a:bodyPr>
            <a:normAutofit/>
          </a:bodyPr>
          <a:lstStyle/>
          <a:p>
            <a:r>
              <a:rPr lang="en-AU" sz="5400" b="1" dirty="0" smtClean="0"/>
              <a:t>The Components</a:t>
            </a:r>
            <a:endParaRPr lang="en-AU" sz="5400" b="1" dirty="0"/>
          </a:p>
        </p:txBody>
      </p:sp>
      <p:sp>
        <p:nvSpPr>
          <p:cNvPr id="3" name="Content Placeholder 2"/>
          <p:cNvSpPr>
            <a:spLocks noGrp="1"/>
          </p:cNvSpPr>
          <p:nvPr>
            <p:ph idx="4294967295"/>
          </p:nvPr>
        </p:nvSpPr>
        <p:spPr>
          <a:xfrm>
            <a:off x="734291" y="1449100"/>
            <a:ext cx="10557164" cy="4508355"/>
          </a:xfrm>
        </p:spPr>
        <p:txBody>
          <a:bodyPr/>
          <a:lstStyle/>
          <a:p>
            <a:r>
              <a:rPr lang="en-AU" dirty="0" smtClean="0"/>
              <a:t>Schools work through four components on their </a:t>
            </a:r>
            <a:r>
              <a:rPr lang="en-AU" dirty="0" err="1" smtClean="0"/>
              <a:t>KidsMatter</a:t>
            </a:r>
            <a:r>
              <a:rPr lang="en-AU" dirty="0" smtClean="0"/>
              <a:t> journey. </a:t>
            </a:r>
          </a:p>
          <a:p>
            <a:r>
              <a:rPr lang="en-AU" dirty="0" smtClean="0"/>
              <a:t>Each component focuses on a different area that research has shown to be important for children’s mental health and wellbeing. </a:t>
            </a:r>
          </a:p>
          <a:p>
            <a:endParaRPr lang="en-AU" dirty="0"/>
          </a:p>
        </p:txBody>
      </p:sp>
      <p:sp>
        <p:nvSpPr>
          <p:cNvPr id="6" name="Rectangle 5"/>
          <p:cNvSpPr/>
          <p:nvPr/>
        </p:nvSpPr>
        <p:spPr>
          <a:xfrm>
            <a:off x="955964" y="3092626"/>
            <a:ext cx="10335491" cy="1938992"/>
          </a:xfrm>
          <a:prstGeom prst="rect">
            <a:avLst/>
          </a:prstGeom>
        </p:spPr>
        <p:txBody>
          <a:bodyPr wrap="square">
            <a:spAutoFit/>
          </a:bodyPr>
          <a:lstStyle/>
          <a:p>
            <a:r>
              <a:rPr lang="en-AU" sz="3000" b="1" dirty="0"/>
              <a:t>Component 1: Positive school </a:t>
            </a:r>
            <a:r>
              <a:rPr lang="en-AU" sz="3000" b="1" dirty="0" smtClean="0"/>
              <a:t>community</a:t>
            </a:r>
          </a:p>
          <a:p>
            <a:r>
              <a:rPr lang="en-AU" sz="3000" b="1" dirty="0" smtClean="0"/>
              <a:t>Component </a:t>
            </a:r>
            <a:r>
              <a:rPr lang="en-AU" sz="3000" b="1" dirty="0"/>
              <a:t>2: Social and emotional learning for students </a:t>
            </a:r>
            <a:endParaRPr lang="en-AU" sz="3000" b="1" dirty="0" smtClean="0"/>
          </a:p>
          <a:p>
            <a:r>
              <a:rPr lang="en-AU" sz="3000" b="1" dirty="0" smtClean="0"/>
              <a:t>Component </a:t>
            </a:r>
            <a:r>
              <a:rPr lang="en-AU" sz="3000" b="1" dirty="0"/>
              <a:t>3: Working with parents and </a:t>
            </a:r>
            <a:r>
              <a:rPr lang="en-AU" sz="3000" b="1" dirty="0" smtClean="0"/>
              <a:t>carers</a:t>
            </a:r>
            <a:endParaRPr lang="en-AU" sz="3000" b="1" dirty="0"/>
          </a:p>
          <a:p>
            <a:r>
              <a:rPr lang="en-AU" sz="3000" b="1" dirty="0"/>
              <a:t>Component 4: Helping children with mental health </a:t>
            </a:r>
            <a:r>
              <a:rPr lang="en-AU" sz="3000" b="1" dirty="0" smtClean="0"/>
              <a:t>difficulties</a:t>
            </a:r>
            <a:endParaRPr lang="en-AU" sz="3000" b="1" dirty="0"/>
          </a:p>
        </p:txBody>
      </p:sp>
    </p:spTree>
    <p:extLst>
      <p:ext uri="{BB962C8B-B14F-4D97-AF65-F5344CB8AC3E}">
        <p14:creationId xmlns:p14="http://schemas.microsoft.com/office/powerpoint/2010/main" val="26824214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36073" y="303790"/>
            <a:ext cx="9601200" cy="1303337"/>
          </a:xfrm>
        </p:spPr>
        <p:txBody>
          <a:bodyPr/>
          <a:lstStyle/>
          <a:p>
            <a:r>
              <a:rPr lang="en-AU" dirty="0" smtClean="0"/>
              <a:t>Component 1: Positive School Community</a:t>
            </a:r>
            <a:endParaRPr lang="en-AU" dirty="0"/>
          </a:p>
        </p:txBody>
      </p:sp>
      <p:pic>
        <p:nvPicPr>
          <p:cNvPr id="6" name="Picture 5"/>
          <p:cNvPicPr>
            <a:picLocks noChangeAspect="1"/>
          </p:cNvPicPr>
          <p:nvPr/>
        </p:nvPicPr>
        <p:blipFill rotWithShape="1">
          <a:blip r:embed="rId3"/>
          <a:srcRect l="34454" t="18466" r="25402" b="52746"/>
          <a:stretch/>
        </p:blipFill>
        <p:spPr>
          <a:xfrm>
            <a:off x="505691" y="1422400"/>
            <a:ext cx="11179402" cy="4507345"/>
          </a:xfrm>
          <a:prstGeom prst="rect">
            <a:avLst/>
          </a:prstGeom>
        </p:spPr>
      </p:pic>
    </p:spTree>
    <p:extLst>
      <p:ext uri="{BB962C8B-B14F-4D97-AF65-F5344CB8AC3E}">
        <p14:creationId xmlns:p14="http://schemas.microsoft.com/office/powerpoint/2010/main" val="11821808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637309" y="220662"/>
            <a:ext cx="11055928" cy="1303337"/>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AU" dirty="0" smtClean="0"/>
              <a:t>Component 2: Social and Emotional Learning</a:t>
            </a:r>
            <a:endParaRPr lang="en-AU" dirty="0"/>
          </a:p>
        </p:txBody>
      </p:sp>
      <p:pic>
        <p:nvPicPr>
          <p:cNvPr id="9" name="Picture 8"/>
          <p:cNvPicPr>
            <a:picLocks noChangeAspect="1"/>
          </p:cNvPicPr>
          <p:nvPr/>
        </p:nvPicPr>
        <p:blipFill rotWithShape="1">
          <a:blip r:embed="rId3"/>
          <a:srcRect l="34468" t="46779" r="25359" b="9456"/>
          <a:stretch/>
        </p:blipFill>
        <p:spPr>
          <a:xfrm>
            <a:off x="1046017" y="1233056"/>
            <a:ext cx="10210801" cy="4998199"/>
          </a:xfrm>
          <a:prstGeom prst="rect">
            <a:avLst/>
          </a:prstGeom>
        </p:spPr>
      </p:pic>
    </p:spTree>
    <p:extLst>
      <p:ext uri="{BB962C8B-B14F-4D97-AF65-F5344CB8AC3E}">
        <p14:creationId xmlns:p14="http://schemas.microsoft.com/office/powerpoint/2010/main" val="73552413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10.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Kidsmatter&amp;quot;&quot;/&gt;&lt;property id=&quot;20307&quot; value=&quot;256&quot;/&gt;&lt;/object&gt;&lt;object type=&quot;3&quot; unique_id=&quot;10005&quot;&gt;&lt;property id=&quot;20148&quot; value=&quot;5&quot;/&gt;&lt;property id=&quot;20300&quot; value=&quot;Slide 2 - &amp;quot;About KidsMatter &amp;quot;&quot;/&gt;&lt;property id=&quot;20307&quot; value=&quot;257&quot;/&gt;&lt;/object&gt;&lt;object type=&quot;3&quot; unique_id=&quot;10006&quot;&gt;&lt;property id=&quot;20148&quot; value=&quot;5&quot;/&gt;&lt;property id=&quot;20300&quot; value=&quot;Slide 4 - &amp;quot;What does it mean to be a KidsMatter Primary school?&amp;quot;&quot;/&gt;&lt;property id=&quot;20307&quot; value=&quot;258&quot;/&gt;&lt;/object&gt;&lt;object type=&quot;3&quot; unique_id=&quot;10007&quot;&gt;&lt;property id=&quot;20148&quot; value=&quot;5&quot;/&gt;&lt;property id=&quot;20300&quot; value=&quot;Slide 5 - &amp;quot;What does KidsMatter Primary look like at school? &amp;quot;&quot;/&gt;&lt;property id=&quot;20307&quot; value=&quot;259&quot;/&gt;&lt;/object&gt;&lt;object type=&quot;3&quot; unique_id=&quot;10008&quot;&gt;&lt;property id=&quot;20148&quot; value=&quot;5&quot;/&gt;&lt;property id=&quot;20300&quot; value=&quot;Slide 6 - &amp;quot;The Components&amp;quot;&quot;/&gt;&lt;property id=&quot;20307&quot; value=&quot;261&quot;/&gt;&lt;/object&gt;&lt;object type=&quot;3&quot; unique_id=&quot;10009&quot;&gt;&lt;property id=&quot;20148&quot; value=&quot;5&quot;/&gt;&lt;property id=&quot;20300&quot; value=&quot;Slide 7 - &amp;quot;Components&amp;quot;&quot;/&gt;&lt;property id=&quot;20307&quot; value=&quot;260&quot;/&gt;&lt;/object&gt;&lt;object type=&quot;3&quot; unique_id=&quot;10010&quot;&gt;&lt;property id=&quot;20148&quot; value=&quot;5&quot;/&gt;&lt;property id=&quot;20300&quot; value=&quot;Slide 8 - &amp;quot;How does KidsMatter Primary help the whole school community?&amp;quot;&quot;/&gt;&lt;property id=&quot;20307&quot; value=&quot;262&quot;/&gt;&lt;/object&gt;&lt;object type=&quot;3&quot; unique_id=&quot;10011&quot;&gt;&lt;property id=&quot;20148&quot; value=&quot;5&quot;/&gt;&lt;property id=&quot;20300&quot; value=&quot;Slide 9 - &amp;quot;The KidsMatter journey in a school&amp;quot;&quot;/&gt;&lt;property id=&quot;20307&quot; value=&quot;263&quot;/&gt;&lt;/object&gt;&lt;object type=&quot;3&quot; unique_id=&quot;10012&quot;&gt;&lt;property id=&quot;20148&quot; value=&quot;5&quot;/&gt;&lt;property id=&quot;20300&quot; value=&quot;Slide 10 - &amp;quot;What are we already doing?&amp;quot;&quot;/&gt;&lt;property id=&quot;20307&quot; value=&quot;264&quot;/&gt;&lt;/object&gt;&lt;object type=&quot;3&quot; unique_id=&quot;10013&quot;&gt;&lt;property id=&quot;20148&quot; value=&quot;5&quot;/&gt;&lt;property id=&quot;20300&quot; value=&quot;Slide 11&quot;/&gt;&lt;property id=&quot;20307&quot; value=&quot;265&quot;/&gt;&lt;/object&gt;&lt;object type=&quot;3&quot; unique_id=&quot;10050&quot;&gt;&lt;property id=&quot;20148&quot; value=&quot;5&quot;/&gt;&lt;property id=&quot;20300&quot; value=&quot;Slide 3 - &amp;quot;What does mental health mean for children?&amp;quot;&quot;/&gt;&lt;property id=&quot;20307&quot; value=&quot;266&quot;/&gt;&lt;/object&gt;&lt;object type=&quot;3&quot; unique_id=&quot;10103&quot;&gt;&lt;property id=&quot;20148&quot; value=&quot;5&quot;/&gt;&lt;property id=&quot;20300&quot; value=&quot;Slide 12 - &amp;quot;Activity&amp;quot;&quot;/&gt;&lt;property id=&quot;20307&quot; value=&quot;267&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AB946B"/>
      </a:accent1>
      <a:accent2>
        <a:srgbClr val="C04F32"/>
      </a:accent2>
      <a:accent3>
        <a:srgbClr val="DD8C3C"/>
      </a:accent3>
      <a:accent4>
        <a:srgbClr val="8E684C"/>
      </a:accent4>
      <a:accent5>
        <a:srgbClr val="CBAF62"/>
      </a:accent5>
      <a:accent6>
        <a:srgbClr val="803348"/>
      </a:accent6>
      <a:hlink>
        <a:srgbClr val="86724D"/>
      </a:hlink>
      <a:folHlink>
        <a:srgbClr val="B99E84"/>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A2BEDC8B-F191-493B-BA33-0F4F800A89D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248</TotalTime>
  <Words>1543</Words>
  <Application>Microsoft Office PowerPoint</Application>
  <PresentationFormat>Widescreen</PresentationFormat>
  <Paragraphs>140</Paragraphs>
  <Slides>26</Slides>
  <Notes>26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Garamond</vt:lpstr>
      <vt:lpstr>Wingdings</vt:lpstr>
      <vt:lpstr>Organic</vt:lpstr>
      <vt:lpstr>KidsMatter</vt:lpstr>
      <vt:lpstr>Why KidsMatter?</vt:lpstr>
      <vt:lpstr>About KidsMatter</vt:lpstr>
      <vt:lpstr>What does mental health mean for children?</vt:lpstr>
      <vt:lpstr>What does it mean to be a  KidsMatter Primary school?</vt:lpstr>
      <vt:lpstr>What does KidsMatter Primary look like at school?</vt:lpstr>
      <vt:lpstr>The Components</vt:lpstr>
      <vt:lpstr>Component 1: Positive School Community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does KidsMatter Primary help the whole school community?</vt:lpstr>
      <vt:lpstr>The KidsMatter journey in a school</vt:lpstr>
      <vt:lpstr>What are we already doing?  The SRPS staff are currently completing the KidsMatter staff training components in order to plan, implement and create whole school change in the area of mental wellbeing  </vt:lpstr>
      <vt:lpstr>PowerPoint Presentation</vt:lpstr>
      <vt:lpstr>Activity – picture this</vt:lpstr>
      <vt:lpstr>Where to next?</vt:lpstr>
    </vt:vector>
  </TitlesOfParts>
  <Company>Department of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Kidsmatter</dc:title>
  <dc:creator>Keller, Cathy</dc:creator>
  <cp:lastModifiedBy>Greer Phillips</cp:lastModifiedBy>
  <cp:revision>41</cp:revision>
  <cp:lastPrinted>2017-07-17T22:56:34Z</cp:lastPrinted>
  <dcterms:created xsi:type="dcterms:W3CDTF">2017-06-30T05:59:18Z</dcterms:created>
  <dcterms:modified xsi:type="dcterms:W3CDTF">2017-07-18T12:50:09Z</dcterms:modified>
</cp:coreProperties>
</file>